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84" r:id="rId4"/>
    <p:sldId id="285" r:id="rId5"/>
    <p:sldId id="287" r:id="rId6"/>
    <p:sldId id="286" r:id="rId7"/>
    <p:sldId id="257" r:id="rId8"/>
    <p:sldId id="262" r:id="rId9"/>
    <p:sldId id="290" r:id="rId10"/>
    <p:sldId id="258" r:id="rId11"/>
    <p:sldId id="260" r:id="rId12"/>
    <p:sldId id="259" r:id="rId13"/>
    <p:sldId id="261" r:id="rId14"/>
    <p:sldId id="265" r:id="rId15"/>
    <p:sldId id="289" r:id="rId16"/>
    <p:sldId id="283" r:id="rId17"/>
    <p:sldId id="263" r:id="rId18"/>
    <p:sldId id="264" r:id="rId19"/>
    <p:sldId id="266" r:id="rId20"/>
    <p:sldId id="267" r:id="rId21"/>
    <p:sldId id="269" r:id="rId22"/>
    <p:sldId id="268" r:id="rId23"/>
    <p:sldId id="270" r:id="rId24"/>
    <p:sldId id="271" r:id="rId25"/>
    <p:sldId id="273" r:id="rId26"/>
    <p:sldId id="272" r:id="rId27"/>
    <p:sldId id="281" r:id="rId28"/>
    <p:sldId id="274" r:id="rId29"/>
    <p:sldId id="276" r:id="rId30"/>
    <p:sldId id="278" r:id="rId31"/>
    <p:sldId id="277" r:id="rId32"/>
    <p:sldId id="279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358" autoAdjust="0"/>
    <p:restoredTop sz="94660"/>
  </p:normalViewPr>
  <p:slideViewPr>
    <p:cSldViewPr>
      <p:cViewPr varScale="1">
        <p:scale>
          <a:sx n="81" d="100"/>
          <a:sy n="81" d="100"/>
        </p:scale>
        <p:origin x="-268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54C2C1-4540-43DC-9E4D-DA65DA488DB1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4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4" Type="http://schemas.openxmlformats.org/officeDocument/2006/relationships/image" Target="../media/image4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4" Type="http://schemas.openxmlformats.org/officeDocument/2006/relationships/image" Target="../media/image4.png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2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image" Target="../media/image4.png"/><Relationship Id="rId5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8.xml"/><Relationship Id="rId5" Type="http://schemas.openxmlformats.org/officeDocument/2006/relationships/slide" Target="slide23.xml"/><Relationship Id="rId6" Type="http://schemas.openxmlformats.org/officeDocument/2006/relationships/slide" Target="slide28.xml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309533" cy="3450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Click the “Slide Show” tab at the of the screen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Now click “From Beginning”</a:t>
            </a:r>
          </a:p>
          <a:p>
            <a:pPr>
              <a:buNone/>
            </a:pPr>
            <a:r>
              <a:rPr lang="en-US" dirty="0" smtClean="0"/>
              <a:t>(Far Left Button)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Good luck,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Mr. </a:t>
            </a:r>
            <a:r>
              <a:rPr lang="en-US" dirty="0" err="1" smtClean="0"/>
              <a:t>Harrold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Begin </a:t>
            </a:r>
            <a:endParaRPr lang="en-US" dirty="0"/>
          </a:p>
        </p:txBody>
      </p:sp>
      <p:pic>
        <p:nvPicPr>
          <p:cNvPr id="45058" name="Picture 2" descr="http://3.bp.blogspot.com/_tswGB_GjRUI/S78vL2H0kjI/AAAAAAAADV4/UXhWBAwCHnA/s1600/ready-set-g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24200"/>
            <a:ext cx="3894292" cy="293370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533400" y="990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-3128772" y="-71628"/>
            <a:ext cx="4276344" cy="381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The Germans killed many Jews during the Holocaust.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hlinkClick r:id="rId2" action="ppaction://hlinksldjump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The Holocaust was a tragic event in Elie’s life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The Holocaust changed the way the world works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>
                <a:hlinkClick r:id="rId2" action="ppaction://hlinksldjump"/>
              </a:rPr>
              <a:t>Night</a:t>
            </a:r>
            <a:r>
              <a:rPr lang="en-US" dirty="0" smtClean="0">
                <a:hlinkClick r:id="rId2" action="ppaction://hlinksldjump"/>
              </a:rPr>
              <a:t> tells the story of young boy during the holocaust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is an </a:t>
            </a:r>
            <a:br>
              <a:rPr lang="en-US" dirty="0" smtClean="0"/>
            </a:br>
            <a:r>
              <a:rPr lang="en-US" dirty="0" smtClean="0"/>
              <a:t>Arguable Point?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46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statement is pretty self-explanatory.  Not very many people would argue with you on this one.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Click the button to try again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761857" cy="761857"/>
          </a:xfrm>
          <a:prstGeom prst="rect">
            <a:avLst/>
          </a:prstGeom>
          <a:noFill/>
        </p:spPr>
      </p:pic>
      <p:pic>
        <p:nvPicPr>
          <p:cNvPr id="22530" name="Picture 2" descr="C:\Documents and Settings\dharrold\Local Settings\Temporary Internet Files\Content.IE5\TDT7IZRI\MC9001051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33800"/>
            <a:ext cx="2141617" cy="2678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05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Holocaust changed the way the world works is very debatable!</a:t>
            </a:r>
          </a:p>
          <a:p>
            <a:endParaRPr lang="en-US" dirty="0" smtClean="0"/>
          </a:p>
          <a:p>
            <a:r>
              <a:rPr lang="en-US" dirty="0" smtClean="0"/>
              <a:t>People could ask these questions:</a:t>
            </a:r>
          </a:p>
          <a:p>
            <a:pPr lvl="1"/>
            <a:r>
              <a:rPr lang="en-US" dirty="0" smtClean="0"/>
              <a:t>How has it changed the world?</a:t>
            </a:r>
          </a:p>
          <a:p>
            <a:pPr lvl="1"/>
            <a:r>
              <a:rPr lang="en-US" dirty="0" smtClean="0"/>
              <a:t>Did it REALLY change the world? </a:t>
            </a:r>
            <a:r>
              <a:rPr lang="en-US" dirty="0"/>
              <a:t>P</a:t>
            </a:r>
            <a:r>
              <a:rPr lang="en-US" dirty="0" smtClean="0"/>
              <a:t>rove it!!</a:t>
            </a:r>
          </a:p>
          <a:p>
            <a:pPr lvl="1"/>
            <a:r>
              <a:rPr lang="en-US" dirty="0" smtClean="0"/>
              <a:t>Is this a positive or negative change?</a:t>
            </a:r>
          </a:p>
          <a:p>
            <a:pPr lvl="1"/>
            <a:r>
              <a:rPr lang="en-US" dirty="0" smtClean="0"/>
              <a:t>Who cares about the Holocaust?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23554" name="Picture 2" descr="C:\Documents and Settings\dharrold\Local Settings\Temporary Internet Files\Content.IE5\WGYA6RN2\MM90036516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1524000" cy="1729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53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4876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premise backs up an arguable point.</a:t>
            </a:r>
          </a:p>
          <a:p>
            <a:endParaRPr lang="en-US" dirty="0" smtClean="0"/>
          </a:p>
          <a:p>
            <a:r>
              <a:rPr lang="en-US" dirty="0" smtClean="0"/>
              <a:t>Answers the “prove it” question</a:t>
            </a:r>
          </a:p>
          <a:p>
            <a:pPr lvl="1"/>
            <a:r>
              <a:rPr lang="en-US" dirty="0" smtClean="0"/>
              <a:t>(i.e. The holocaust changed the world forever?  Prove it!)</a:t>
            </a:r>
          </a:p>
          <a:p>
            <a:endParaRPr lang="en-US" dirty="0"/>
          </a:p>
          <a:p>
            <a:r>
              <a:rPr lang="en-US" dirty="0" smtClean="0"/>
              <a:t>Ex. The Holocaust changed the world forever by </a:t>
            </a:r>
            <a:r>
              <a:rPr lang="en-US" b="1" dirty="0" smtClean="0"/>
              <a:t>showing that evil still exists </a:t>
            </a:r>
            <a:r>
              <a:rPr lang="en-US" dirty="0" smtClean="0"/>
              <a:t>and </a:t>
            </a:r>
            <a:r>
              <a:rPr lang="en-US" b="1" dirty="0" smtClean="0"/>
              <a:t>compelling people to stand up for the victims.</a:t>
            </a:r>
          </a:p>
          <a:p>
            <a:r>
              <a:rPr lang="en-US" b="1" dirty="0" smtClean="0"/>
              <a:t>(Premises are in Bold)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Premise?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21506" name="Picture 2" descr="http://www.innovativelearning.com/educational_psychology/images/topd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667000"/>
            <a:ext cx="2982829" cy="259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42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14600"/>
            <a:ext cx="4614333" cy="3268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A.P.- Star Wars is the most influential American movie ever because…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It </a:t>
            </a:r>
            <a:r>
              <a:rPr lang="en-US" dirty="0" smtClean="0">
                <a:hlinkClick r:id="rId2" action="ppaction://hlinksldjump"/>
              </a:rPr>
              <a:t>launched a new era of special effects.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 action="ppaction://hlinksldjump"/>
              </a:rPr>
              <a:t>It was really good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It changed box office projections for sci-fi movies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It combined space and mythology for the first time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these is NOT a premise?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20482" name="Picture 2" descr="http://www.alexandgregory.com/images/star%20wars%20wallpaper%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962150"/>
            <a:ext cx="347980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7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2590800"/>
            <a:ext cx="4800600" cy="3450696"/>
          </a:xfrm>
        </p:spPr>
        <p:txBody>
          <a:bodyPr/>
          <a:lstStyle/>
          <a:p>
            <a:r>
              <a:rPr lang="en-US" dirty="0" smtClean="0"/>
              <a:t>This is actually a great topic for a premise. </a:t>
            </a:r>
          </a:p>
          <a:p>
            <a:endParaRPr lang="en-US" dirty="0" smtClean="0"/>
          </a:p>
          <a:p>
            <a:r>
              <a:rPr lang="en-US" dirty="0" smtClean="0"/>
              <a:t> It supports the thesis, it has potential for a full paragraph and it is a provable argument</a:t>
            </a:r>
          </a:p>
          <a:p>
            <a:endParaRPr lang="en-US" dirty="0" smtClean="0"/>
          </a:p>
          <a:p>
            <a:r>
              <a:rPr lang="en-US" dirty="0" smtClean="0"/>
              <a:t>Try again?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Sorry, Try Again</a:t>
            </a:r>
            <a:endParaRPr lang="en-US" dirty="0"/>
          </a:p>
        </p:txBody>
      </p:sp>
      <p:pic>
        <p:nvPicPr>
          <p:cNvPr id="4" name="Picture 4" descr="http://blog.mlive.com/sagsports_impact/2008/06/large_mlStanley_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667000"/>
            <a:ext cx="2769216" cy="2867026"/>
          </a:xfrm>
          <a:prstGeom prst="rect">
            <a:avLst/>
          </a:prstGeom>
          <a:noFill/>
        </p:spPr>
      </p:pic>
      <p:pic>
        <p:nvPicPr>
          <p:cNvPr id="5" name="Picture 4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410200"/>
            <a:ext cx="761857" cy="76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6905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Saying “It was good” is a terrible premise</a:t>
            </a:r>
          </a:p>
          <a:p>
            <a:endParaRPr lang="en-US" dirty="0" smtClean="0"/>
          </a:p>
          <a:p>
            <a:r>
              <a:rPr lang="en-US" dirty="0" smtClean="0"/>
              <a:t>It is much too broad, it is unable to be proven , and it restates the A.P.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Click the arrow to CONTINUE!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18434" name="Picture 2" descr="http://brightcove.vo.llnwd.net/d5/unsecured/media/44140130/44140130_32721974001_0807dv-crosby-home-SJ-s260608AT1VW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194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223933" cy="38777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class tomorrow, write three arguable points as practice </a:t>
            </a:r>
          </a:p>
          <a:p>
            <a:endParaRPr lang="en-US" dirty="0"/>
          </a:p>
          <a:p>
            <a:r>
              <a:rPr lang="en-US" dirty="0" smtClean="0"/>
              <a:t>Tomorrow, we will review thesis creation and move on with the project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curious about the rest of the paper, click here____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Confused?  </a:t>
            </a:r>
            <a:r>
              <a:rPr lang="en-US" dirty="0" smtClean="0">
                <a:hlinkClick r:id="rId2" action="ppaction://hlinksldjump"/>
              </a:rPr>
              <a:t>Go Back!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thesis!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048000" y="5562600"/>
            <a:ext cx="457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dcfud.smorgasblog.com/wri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795905" cy="281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24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67000"/>
            <a:ext cx="4538133" cy="345069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Each Body Paragraph Needs: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A Topic Sentence (Your Premise)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Two Quotes</a:t>
            </a:r>
            <a:endParaRPr lang="en-US" sz="2000" b="1" dirty="0" smtClean="0"/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One Specific Example (not a quote)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Conclusion Sentence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6386" name="Picture 2" descr="http://lofidelitybicycleclub.files.wordpress.com/2010/08/chalk_out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95600"/>
            <a:ext cx="2171775" cy="265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58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67000"/>
            <a:ext cx="2861733" cy="3877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I. Introduction</a:t>
            </a:r>
          </a:p>
          <a:p>
            <a:pPr>
              <a:buNone/>
            </a:pPr>
            <a:r>
              <a:rPr lang="en-US" dirty="0" smtClean="0"/>
              <a:t>II. Body 1</a:t>
            </a:r>
          </a:p>
          <a:p>
            <a:pPr marL="759143" lvl="1" indent="-457200">
              <a:buNone/>
            </a:pPr>
            <a:r>
              <a:rPr lang="en-US" dirty="0" smtClean="0"/>
              <a:t>A. Idea 1</a:t>
            </a:r>
          </a:p>
          <a:p>
            <a:pPr marL="759143" lvl="1" indent="-457200">
              <a:buNone/>
            </a:pPr>
            <a:r>
              <a:rPr lang="en-US" dirty="0" smtClean="0"/>
              <a:t>	1.Quote 1</a:t>
            </a:r>
          </a:p>
          <a:p>
            <a:pPr marL="759143" lvl="1" indent="-457200">
              <a:buNone/>
            </a:pPr>
            <a:r>
              <a:rPr lang="en-US" dirty="0" smtClean="0"/>
              <a:t>B. Idea 2</a:t>
            </a:r>
          </a:p>
          <a:p>
            <a:pPr marL="759143" lvl="1" indent="-457200">
              <a:buNone/>
            </a:pPr>
            <a:r>
              <a:rPr lang="en-US" dirty="0" smtClean="0"/>
              <a:t>	2. Specific 1</a:t>
            </a:r>
          </a:p>
          <a:p>
            <a:pPr lvl="0">
              <a:buNone/>
              <a:defRPr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Outline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867400" y="2743200"/>
            <a:ext cx="2861733" cy="387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2200" dirty="0" smtClean="0">
                <a:solidFill>
                  <a:srgbClr val="073E87"/>
                </a:solidFill>
              </a:rPr>
              <a:t>III. Body </a:t>
            </a:r>
            <a:r>
              <a:rPr lang="en-US" sz="2200" dirty="0">
                <a:solidFill>
                  <a:srgbClr val="073E87"/>
                </a:solidFill>
              </a:rPr>
              <a:t>2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2000" dirty="0">
                <a:solidFill>
                  <a:srgbClr val="073E87"/>
                </a:solidFill>
              </a:rPr>
              <a:t>A. Idea 1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2000" dirty="0">
                <a:solidFill>
                  <a:srgbClr val="073E87"/>
                </a:solidFill>
              </a:rPr>
              <a:t>	1.Specific 2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2000" dirty="0">
                <a:solidFill>
                  <a:srgbClr val="073E87"/>
                </a:solidFill>
              </a:rPr>
              <a:t>B. Idea 2</a:t>
            </a:r>
          </a:p>
          <a:p>
            <a:pPr marL="759143" lvl="1" indent="-45720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2000" dirty="0">
                <a:solidFill>
                  <a:srgbClr val="073E87"/>
                </a:solidFill>
              </a:rPr>
              <a:t>	2. Quote 2</a:t>
            </a: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638800"/>
            <a:ext cx="990600" cy="990600"/>
          </a:xfrm>
          <a:prstGeom prst="rect">
            <a:avLst/>
          </a:prstGeom>
          <a:noFill/>
        </p:spPr>
      </p:pic>
      <p:pic>
        <p:nvPicPr>
          <p:cNvPr id="6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5362" name="Picture 2" descr="http://parenting.leehansen.com/downloads/clipart/halloween/images/skele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438400"/>
            <a:ext cx="2348472" cy="386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Write a Paper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578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57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766733" cy="3450696"/>
          </a:xfrm>
        </p:spPr>
        <p:txBody>
          <a:bodyPr/>
          <a:lstStyle/>
          <a:p>
            <a:r>
              <a:rPr lang="en-US" dirty="0" smtClean="0"/>
              <a:t>How many paragraphs will the entire paper be?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. </a:t>
            </a:r>
            <a:r>
              <a:rPr lang="en-US" dirty="0" smtClean="0">
                <a:hlinkClick r:id="rId2" action="ppaction://hlinksldjump"/>
              </a:rPr>
              <a:t>4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>
                <a:hlinkClick r:id="rId3" action="ppaction://hlinksldjump"/>
              </a:rPr>
              <a:t>5</a:t>
            </a:r>
            <a:endParaRPr lang="en-US" dirty="0" smtClean="0">
              <a:hlinkClick r:id="rId3" action="ppaction://hlinksldjump"/>
            </a:endParaRP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C. 3</a:t>
            </a: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D. 2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4338" name="Picture 2" descr="http://www.corante.com/mooreslore/archives/images/jeopardy%20wi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514600"/>
            <a:ext cx="23812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461933" cy="3450696"/>
          </a:xfrm>
        </p:spPr>
        <p:txBody>
          <a:bodyPr/>
          <a:lstStyle/>
          <a:p>
            <a:r>
              <a:rPr lang="en-US" dirty="0" smtClean="0"/>
              <a:t>Not Quite. Remember to count introduction, conclusion and three body paragraphs.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again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0"/>
            <a:ext cx="761857" cy="761857"/>
          </a:xfrm>
          <a:prstGeom prst="rect">
            <a:avLst/>
          </a:prstGeom>
          <a:noFill/>
        </p:spPr>
      </p:pic>
      <p:pic>
        <p:nvPicPr>
          <p:cNvPr id="12290" name="Picture 2" descr="http://www.cartoonstock.com/newscartoons/cartoonists/eol/lowres/eoln3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19400" cy="324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852333" cy="3450696"/>
          </a:xfrm>
        </p:spPr>
        <p:txBody>
          <a:bodyPr/>
          <a:lstStyle/>
          <a:p>
            <a:r>
              <a:rPr lang="en-US" dirty="0" smtClean="0"/>
              <a:t>Exactly!</a:t>
            </a:r>
          </a:p>
          <a:p>
            <a:endParaRPr lang="en-US" dirty="0" smtClean="0"/>
          </a:p>
          <a:p>
            <a:r>
              <a:rPr lang="en-US" dirty="0" smtClean="0"/>
              <a:t>The paper will have One Introduction, One conclusion, and three body paragraphs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</p:spPr>
      </p:pic>
      <p:pic>
        <p:nvPicPr>
          <p:cNvPr id="13314" name="Picture 2" descr="http://images.dailyme.com/assets/2010012000002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2286000" cy="358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766733" cy="3450696"/>
          </a:xfrm>
        </p:spPr>
        <p:txBody>
          <a:bodyPr/>
          <a:lstStyle/>
          <a:p>
            <a:r>
              <a:rPr lang="en-US" dirty="0" smtClean="0"/>
              <a:t>Quotes do not work alone!! </a:t>
            </a:r>
          </a:p>
          <a:p>
            <a:endParaRPr lang="en-US" dirty="0" smtClean="0"/>
          </a:p>
          <a:p>
            <a:r>
              <a:rPr lang="en-US" dirty="0" smtClean="0"/>
              <a:t>Quotes need a “lead-in” and “lead-out”</a:t>
            </a:r>
          </a:p>
          <a:p>
            <a:endParaRPr lang="en-US" dirty="0" smtClean="0"/>
          </a:p>
          <a:p>
            <a:r>
              <a:rPr lang="en-US" dirty="0" smtClean="0"/>
              <a:t>A Lead-in introduces the quote, often just a few words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Quote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1266" name="Picture 2" descr="http://blog.bioethics.net/journali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048000" cy="235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190999"/>
            <a:ext cx="7408333" cy="1935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“I dreamed for a world with no bells”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 action="ppaction://hlinksldjump"/>
              </a:rPr>
              <a:t>In “Night”, Elie states that…</a:t>
            </a:r>
            <a:endParaRPr lang="en-US" dirty="0" smtClean="0">
              <a:hlinkClick r:id="rId2" action="ppaction://hlinksldjump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Elie hopes for a future free of Nazi control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Lead-In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Night</a:t>
            </a:r>
            <a:r>
              <a:rPr lang="en-US" dirty="0" smtClean="0"/>
              <a:t>, Elie states that “I dreamed for a world with no bells” (52).  Elie has heard the bell so much, he now associates the bell sound with the Nazi orders.  By wishing for a world without bells, Elie hopes for a future free of Nazi control.  This ultimately shows how Elie’s struggle represents humanity’s struggle for freedom.</a:t>
            </a:r>
          </a:p>
          <a:p>
            <a:endParaRPr lang="en-US" dirty="0"/>
          </a:p>
        </p:txBody>
      </p:sp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0241" name="Picture 1" descr="C:\Documents and Settings\dharrold\Local Settings\Temporary Internet Files\Content.IE5\0SFGPU24\MC9003917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895600"/>
            <a:ext cx="1142999" cy="114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623733" cy="3450696"/>
          </a:xfrm>
        </p:spPr>
        <p:txBody>
          <a:bodyPr/>
          <a:lstStyle/>
          <a:p>
            <a:r>
              <a:rPr lang="en-US" dirty="0" smtClean="0"/>
              <a:t>Remember, a lead-in </a:t>
            </a:r>
            <a:r>
              <a:rPr lang="en-US" i="1" dirty="0" smtClean="0"/>
              <a:t>prepares</a:t>
            </a:r>
            <a:r>
              <a:rPr lang="en-US" dirty="0" smtClean="0"/>
              <a:t> the reader for the quote and is often only a few words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again.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Nope!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953000"/>
            <a:ext cx="761857" cy="7618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5791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“Ah, ah, ah. You didn’t say the magic word…”</a:t>
            </a:r>
          </a:p>
          <a:p>
            <a:r>
              <a:rPr lang="en-US" dirty="0" smtClean="0"/>
              <a:t>             </a:t>
            </a:r>
            <a:endParaRPr lang="en-US" dirty="0"/>
          </a:p>
        </p:txBody>
      </p:sp>
      <p:pic>
        <p:nvPicPr>
          <p:cNvPr id="7" name="you didnt say the magic wor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3048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547533" cy="3450696"/>
          </a:xfrm>
        </p:spPr>
        <p:txBody>
          <a:bodyPr/>
          <a:lstStyle/>
          <a:p>
            <a:r>
              <a:rPr lang="en-US" dirty="0" smtClean="0"/>
              <a:t>The Lead-In is only a few words which prepare the reader for the quote!</a:t>
            </a:r>
          </a:p>
          <a:p>
            <a:endParaRPr lang="en-US" dirty="0" smtClean="0"/>
          </a:p>
          <a:p>
            <a:r>
              <a:rPr lang="en-US" dirty="0" smtClean="0"/>
              <a:t>Continue!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pic>
        <p:nvPicPr>
          <p:cNvPr id="5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</p:spPr>
      </p:pic>
      <p:pic>
        <p:nvPicPr>
          <p:cNvPr id="9218" name="Picture 2" descr="http://2.bp.blogspot.com/_xiuhjcxeMQc/S3nDeMhmWqI/AAAAAAAAAzQ/rdiHzMClb_A/s1600/winn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149443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452533" cy="34506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All </a:t>
            </a:r>
            <a:r>
              <a:rPr lang="en-US" dirty="0" smtClean="0"/>
              <a:t>text used from the book is a quote, not just dialogue.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Quotes must be in quotation marks.</a:t>
            </a:r>
          </a:p>
          <a:p>
            <a:endParaRPr lang="en-US" dirty="0" smtClean="0"/>
          </a:p>
          <a:p>
            <a:r>
              <a:rPr lang="en-US" dirty="0" smtClean="0"/>
              <a:t>All quotes must be followed by a page number in parentheses. (Period is last!!)</a:t>
            </a:r>
          </a:p>
          <a:p>
            <a:endParaRPr lang="en-US" dirty="0" smtClean="0"/>
          </a:p>
          <a:p>
            <a:r>
              <a:rPr lang="en-US" dirty="0" smtClean="0"/>
              <a:t>i.e. “I dreamed for a world with no bells”(52).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Notes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7170" name="Picture 2" descr="http://www.nationalpunctuationday.com/images/parentheses-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419350" cy="279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233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Lead-Out comes </a:t>
            </a:r>
            <a:r>
              <a:rPr lang="en-US" i="1" dirty="0" smtClean="0"/>
              <a:t>after</a:t>
            </a:r>
            <a:r>
              <a:rPr lang="en-US" dirty="0" smtClean="0"/>
              <a:t> the quote</a:t>
            </a:r>
          </a:p>
          <a:p>
            <a:endParaRPr lang="en-US" dirty="0" smtClean="0"/>
          </a:p>
          <a:p>
            <a:r>
              <a:rPr lang="en-US" dirty="0" smtClean="0"/>
              <a:t>It does three things: </a:t>
            </a:r>
          </a:p>
          <a:p>
            <a:pPr lvl="1"/>
            <a:r>
              <a:rPr lang="en-US" dirty="0" smtClean="0"/>
              <a:t>Explains the quote/evidence in context </a:t>
            </a:r>
          </a:p>
          <a:p>
            <a:pPr lvl="1"/>
            <a:r>
              <a:rPr lang="en-US" dirty="0" smtClean="0"/>
              <a:t>Connects the quote/evidence to the premise of the paragraph</a:t>
            </a:r>
          </a:p>
          <a:p>
            <a:pPr lvl="1"/>
            <a:r>
              <a:rPr lang="en-US" dirty="0" smtClean="0"/>
              <a:t>Analyzes how the premise supports the Arguable Point in the thesis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Must be at least 3 sentences!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Lead-Out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6146" name="Picture 2" descr="http://beingbob.files.wordpress.com/2010/03/moses-parting-red-s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0"/>
            <a:ext cx="3704416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“Lead Out”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14800"/>
            <a:ext cx="7408333" cy="2209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Elie has heard the bell so much, he now associates the bell sound with Nazi orders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By wishing for a world without bells, Elie hopes for a future free of Nazi control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This ultimately shows how Elie’s struggle […] for freedom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 action="ppaction://hlinksldjump"/>
              </a:rPr>
              <a:t>All of the Above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Lead-Out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362201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“Night”, Elie states that “I dreamed for a world with no bells”(52).  Elie has heard the bell so much, he now associates the bell sound with the Nazi orders.  By wishing for a world without bells, Elie hopes for a future free of Nazi control.  This ultimately shows how Elie’s struggle represents humanity’s struggle for freedom.</a:t>
            </a:r>
          </a:p>
          <a:p>
            <a:endParaRPr lang="en-US" dirty="0"/>
          </a:p>
        </p:txBody>
      </p:sp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15000"/>
            <a:ext cx="761857" cy="761857"/>
          </a:xfrm>
          <a:prstGeom prst="rect">
            <a:avLst/>
          </a:prstGeom>
          <a:noFill/>
        </p:spPr>
      </p:pic>
      <p:pic>
        <p:nvPicPr>
          <p:cNvPr id="5121" name="Picture 1" descr="C:\Documents and Settings\dharrold\Local Settings\Temporary Internet Files\Content.IE5\FQZIX1NK\MC9003892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286000"/>
            <a:ext cx="1139342" cy="1823314"/>
          </a:xfrm>
          <a:prstGeom prst="rect">
            <a:avLst/>
          </a:prstGeom>
          <a:noFill/>
        </p:spPr>
      </p:pic>
      <p:pic>
        <p:nvPicPr>
          <p:cNvPr id="5122" name="Picture 2" descr="C:\Documents and Settings\dharrold\Local Settings\Temporary Internet Files\Content.IE5\FQZIX1NK\MC9003892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0"/>
            <a:ext cx="1139342" cy="182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000" dirty="0" smtClean="0"/>
              <a:t>This is an Interactive PowerPoint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advance the slides, click the                 arrow</a:t>
            </a:r>
          </a:p>
          <a:p>
            <a:pPr>
              <a:buNone/>
            </a:pPr>
            <a:r>
              <a:rPr lang="en-US" dirty="0" smtClean="0"/>
              <a:t>To go back, click the          arrow.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READ ALL THE SLIDES!!!!  Take notes as you go!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Follow along in your Paper Packet.  This well help when you start writing.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happening?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67400"/>
            <a:ext cx="762000" cy="7620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800"/>
            <a:ext cx="457200" cy="457200"/>
          </a:xfrm>
          <a:prstGeom prst="rect">
            <a:avLst/>
          </a:prstGeom>
          <a:noFill/>
        </p:spPr>
      </p:pic>
      <p:pic>
        <p:nvPicPr>
          <p:cNvPr id="6" name="Picture 2" descr="C:\Documents and Settings\dharrold\Local Settings\Temporary Internet Files\Content.IE5\0SFGPU24\MC9004349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not </a:t>
            </a:r>
            <a:r>
              <a:rPr lang="en-US" i="1" dirty="0" smtClean="0"/>
              <a:t>wrong</a:t>
            </a:r>
            <a:r>
              <a:rPr lang="en-US" dirty="0" smtClean="0"/>
              <a:t>, but there’s a better answer…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Try again.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Almost…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761857" cy="761857"/>
          </a:xfrm>
          <a:prstGeom prst="rect">
            <a:avLst/>
          </a:prstGeom>
          <a:noFill/>
        </p:spPr>
      </p:pic>
      <p:pic>
        <p:nvPicPr>
          <p:cNvPr id="3074" name="Picture 2" descr="http://t3.gstatic.com/images?q=tbn:ANd9GcTxuKj0btdHm7cjk0BOE1K_Pcumxy0GHuDo23LrqHvcR9D4_hM&amp;t=1&amp;usg=__IFm70F342JM_ljlb7R5P6gqy8R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4086225" cy="302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461933" cy="3450696"/>
          </a:xfrm>
        </p:spPr>
        <p:txBody>
          <a:bodyPr/>
          <a:lstStyle/>
          <a:p>
            <a:r>
              <a:rPr lang="en-US" dirty="0" smtClean="0"/>
              <a:t>All three sentences are correct!!  They are all needed to explain the quote and back up the thesis</a:t>
            </a:r>
          </a:p>
          <a:p>
            <a:endParaRPr lang="en-US" dirty="0" smtClean="0"/>
          </a:p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</p:spPr>
      </p:pic>
      <p:pic>
        <p:nvPicPr>
          <p:cNvPr id="4098" name="Picture 2" descr="http://media-2.web.britannica.com/eb-media/96/98196-004-BA7B7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068955" cy="393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Your task: Open your paper packet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Turn to the “Body paragraph” drafting guide and begin planning and drafting your body paragraphs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this PowerPoint and the guide if you need help</a:t>
            </a:r>
          </a:p>
          <a:p>
            <a:pPr lvl="1"/>
            <a:r>
              <a:rPr lang="en-US" dirty="0" smtClean="0"/>
              <a:t>We will work on Body Paragraphs on Friday and Monday</a:t>
            </a:r>
          </a:p>
          <a:p>
            <a:pPr lvl="1"/>
            <a:r>
              <a:rPr lang="en-US" dirty="0" smtClean="0"/>
              <a:t>Thursday, we will review Introductions and Conclusions</a:t>
            </a:r>
          </a:p>
          <a:p>
            <a:pPr lvl="1"/>
            <a:r>
              <a:rPr lang="en-US" dirty="0" smtClean="0"/>
              <a:t>Written Body Paragraphs (Handwritten) will be due Thursday, September 22nd.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 will be conferencing with you individually over the next two days</a:t>
            </a:r>
          </a:p>
          <a:p>
            <a:pPr lvl="1">
              <a:buNone/>
            </a:pPr>
            <a:endParaRPr lang="en-US" baseline="30000" dirty="0"/>
          </a:p>
          <a:p>
            <a:pPr lvl="1">
              <a:buNone/>
            </a:pPr>
            <a:r>
              <a:rPr lang="en-US" sz="2900" dirty="0" smtClean="0"/>
              <a:t>Use the website to ask me questions if you are confused.</a:t>
            </a:r>
          </a:p>
          <a:p>
            <a:pPr lvl="1">
              <a:buNone/>
            </a:pPr>
            <a:endParaRPr lang="en-US" sz="2900" baseline="30000" dirty="0"/>
          </a:p>
          <a:p>
            <a:pPr lvl="1">
              <a:buNone/>
            </a:pPr>
            <a:r>
              <a:rPr lang="en-US" sz="2900" baseline="30000" dirty="0" err="1" smtClean="0"/>
              <a:t>www.mrharrold.com</a:t>
            </a:r>
            <a:r>
              <a:rPr lang="en-US" sz="2900" baseline="30000" dirty="0" smtClean="0"/>
              <a:t>/</a:t>
            </a:r>
            <a:r>
              <a:rPr lang="en-US" sz="2900" baseline="30000" dirty="0" smtClean="0"/>
              <a:t>multi-paragraph-</a:t>
            </a:r>
            <a:r>
              <a:rPr lang="en-US" sz="2900" baseline="30000" dirty="0" err="1" smtClean="0"/>
              <a:t>essay.html</a:t>
            </a:r>
            <a:endParaRPr lang="en-US" sz="2900" baseline="30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471333" cy="34506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" action="ppaction://hlinkshowjump?jump=nextslide"/>
              </a:rPr>
              <a:t>End Power Point?</a:t>
            </a:r>
            <a:endParaRPr lang="en-US" dirty="0" smtClean="0"/>
          </a:p>
          <a:p>
            <a:pPr lvl="1"/>
            <a:r>
              <a:rPr lang="en-US" dirty="0" smtClean="0"/>
              <a:t>Click Esc.</a:t>
            </a:r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Restart PowerPoint?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 to Section:	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Thesis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Outline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Lead-In</a:t>
            </a:r>
            <a:endParaRPr lang="en-US" dirty="0" smtClean="0"/>
          </a:p>
          <a:p>
            <a:pPr lvl="1"/>
            <a:r>
              <a:rPr lang="en-US" dirty="0" smtClean="0">
                <a:hlinkClick r:id="rId6" action="ppaction://hlinksldjump"/>
              </a:rPr>
              <a:t>Lead-Out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like to do now?</a:t>
            </a:r>
            <a:endParaRPr lang="en-US" dirty="0"/>
          </a:p>
        </p:txBody>
      </p:sp>
      <p:pic>
        <p:nvPicPr>
          <p:cNvPr id="1029" name="Picture 5" descr="http://www.canteen.org.au/uploads/NW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352800"/>
            <a:ext cx="4572000" cy="2040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When you get to a question slide, click your answer choice.</a:t>
            </a:r>
          </a:p>
          <a:p>
            <a:pPr>
              <a:buNone/>
            </a:pPr>
            <a:r>
              <a:rPr lang="en-US" dirty="0" smtClean="0"/>
              <a:t>If wrong, go back and try again.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 What should you do while reading the PowerPoint?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Nothing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 action="ppaction://hlinksldjump"/>
              </a:rPr>
              <a:t>Take Notes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Talk to a friend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Click randomly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842933" cy="3450696"/>
          </a:xfrm>
        </p:spPr>
        <p:txBody>
          <a:bodyPr/>
          <a:lstStyle/>
          <a:p>
            <a:r>
              <a:rPr lang="en-US" dirty="0" smtClean="0"/>
              <a:t>You’ve selected the wrong answer.  Try again</a:t>
            </a:r>
          </a:p>
          <a:p>
            <a:endParaRPr lang="en-US" dirty="0" smtClean="0"/>
          </a:p>
          <a:p>
            <a:r>
              <a:rPr lang="en-US" dirty="0" smtClean="0"/>
              <a:t>Click the back arrow to go back!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Nope!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67200"/>
            <a:ext cx="761857" cy="761857"/>
          </a:xfrm>
          <a:prstGeom prst="rect">
            <a:avLst/>
          </a:prstGeom>
          <a:noFill/>
        </p:spPr>
      </p:pic>
      <p:pic>
        <p:nvPicPr>
          <p:cNvPr id="40962" name="Picture 2" descr="http://www.modot.mo.gov/northeast/programs/conegame/images/wrong_answ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7813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You’re ready to go!  If you get really stuck, raise your hand.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Have fun!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67400"/>
            <a:ext cx="762000" cy="762000"/>
          </a:xfrm>
          <a:prstGeom prst="rect">
            <a:avLst/>
          </a:prstGeom>
          <a:noFill/>
        </p:spPr>
      </p:pic>
      <p:pic>
        <p:nvPicPr>
          <p:cNvPr id="41986" name="Picture 2" descr="http://static.reelmovienews.com/images/gallery/here-we-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2972865" cy="2381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“And here…we…….go!”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7667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good writing needs a thesis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thesis</a:t>
            </a:r>
            <a:r>
              <a:rPr lang="en-US" dirty="0" smtClean="0"/>
              <a:t> has two parts: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Arguable Point</a:t>
            </a:r>
            <a:r>
              <a:rPr lang="en-US" dirty="0" smtClean="0"/>
              <a:t>  and </a:t>
            </a:r>
            <a:r>
              <a:rPr lang="en-US" b="1" dirty="0" smtClean="0"/>
              <a:t>Premises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If either is missing, the thesis is terrible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Thesis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309606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24453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Arguable Point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Premises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7124700" y="2814654"/>
            <a:ext cx="381000" cy="538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15200" y="5181602"/>
            <a:ext cx="533400" cy="533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10300" y="5181601"/>
            <a:ext cx="381000" cy="533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13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62000" y="4191000"/>
            <a:ext cx="4419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95600"/>
            <a:ext cx="441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 A statement which isn’t obvious.</a:t>
            </a:r>
          </a:p>
          <a:p>
            <a:pPr marL="0" indent="0">
              <a:buNone/>
            </a:pPr>
            <a:r>
              <a:rPr lang="en-US" dirty="0" smtClean="0"/>
              <a:t>2. A statement which could (and should) be debated</a:t>
            </a:r>
          </a:p>
          <a:p>
            <a:pPr marL="0" indent="0">
              <a:buNone/>
            </a:pPr>
            <a:r>
              <a:rPr lang="en-US" dirty="0" smtClean="0"/>
              <a:t>3. A statement you can defend (not an opinion only)</a:t>
            </a:r>
          </a:p>
          <a:p>
            <a:pPr lvl="1"/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Arguable Point?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996384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4800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his feet touch the ground?</a:t>
            </a:r>
          </a:p>
          <a:p>
            <a:r>
              <a:rPr lang="en-US" dirty="0" smtClean="0"/>
              <a:t>Some would argue this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233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Read these examples:</a:t>
            </a:r>
          </a:p>
          <a:p>
            <a:pPr>
              <a:buNone/>
            </a:pPr>
            <a:r>
              <a:rPr lang="en-US" b="1" dirty="0"/>
              <a:t>Anakin Skywalker is Darth Vader. </a:t>
            </a:r>
          </a:p>
          <a:p>
            <a:pPr lvl="1"/>
            <a:r>
              <a:rPr lang="en-US" dirty="0"/>
              <a:t>Everyone knows that.  There is nothing to debate. (bad example)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/>
              <a:t>Anakin is a metaphor for the dangers of impatience.  </a:t>
            </a:r>
          </a:p>
          <a:p>
            <a:pPr lvl="1"/>
            <a:r>
              <a:rPr lang="en-US" dirty="0"/>
              <a:t>This point can be debated.  There are many sides to this issue.  This can be proven (Good Example)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2" descr="http://www.motifake.com/image/demotivational-poster/small/1006/shadows-anakin-shadow-fail-demotivational-poster-1275832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90800"/>
            <a:ext cx="2474662" cy="3193714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6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42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</TotalTime>
  <Words>1387</Words>
  <Application>Microsoft Macintosh PowerPoint</Application>
  <PresentationFormat>On-screen Show (4:3)</PresentationFormat>
  <Paragraphs>245</Paragraphs>
  <Slides>33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Waveform</vt:lpstr>
      <vt:lpstr>To Begin </vt:lpstr>
      <vt:lpstr>How to Write a Paper</vt:lpstr>
      <vt:lpstr>What is happening?</vt:lpstr>
      <vt:lpstr>Instructions Continued</vt:lpstr>
      <vt:lpstr>Nope!</vt:lpstr>
      <vt:lpstr>Good!</vt:lpstr>
      <vt:lpstr>Step 1: Thesis</vt:lpstr>
      <vt:lpstr>What is an Arguable Point?</vt:lpstr>
      <vt:lpstr>Examples</vt:lpstr>
      <vt:lpstr>Which of the following is an  Arguable Point?</vt:lpstr>
      <vt:lpstr>False</vt:lpstr>
      <vt:lpstr>Exactly!</vt:lpstr>
      <vt:lpstr>What is a Premise?</vt:lpstr>
      <vt:lpstr>Which of these is NOT a premise?</vt:lpstr>
      <vt:lpstr>Sorry, Try Again</vt:lpstr>
      <vt:lpstr>Exactly!</vt:lpstr>
      <vt:lpstr>Write your own thesis!</vt:lpstr>
      <vt:lpstr>Outline</vt:lpstr>
      <vt:lpstr>Skeleton Outline</vt:lpstr>
      <vt:lpstr>Check for Understanding</vt:lpstr>
      <vt:lpstr>Incorrect</vt:lpstr>
      <vt:lpstr>Correct!</vt:lpstr>
      <vt:lpstr>Using a Quote</vt:lpstr>
      <vt:lpstr>Find the Lead-In</vt:lpstr>
      <vt:lpstr>Nope!</vt:lpstr>
      <vt:lpstr>Correct!</vt:lpstr>
      <vt:lpstr>Quote Notes</vt:lpstr>
      <vt:lpstr>Lead-Out</vt:lpstr>
      <vt:lpstr>Find the Lead-Out</vt:lpstr>
      <vt:lpstr>Almost…</vt:lpstr>
      <vt:lpstr>Yes!</vt:lpstr>
      <vt:lpstr>Final Thoughts</vt:lpstr>
      <vt:lpstr>What would you like to do now?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 Harrold</cp:lastModifiedBy>
  <cp:revision>24</cp:revision>
  <dcterms:created xsi:type="dcterms:W3CDTF">2010-09-21T23:19:02Z</dcterms:created>
  <dcterms:modified xsi:type="dcterms:W3CDTF">2012-09-16T23:34:15Z</dcterms:modified>
</cp:coreProperties>
</file>