
<file path=[Content_Types].xml><?xml version="1.0" encoding="utf-8"?>
<Types xmlns="http://schemas.openxmlformats.org/package/2006/content-types">
  <Default Extension="xml" ContentType="application/xml"/>
  <Default Extension="37054545310255194" ContentType="image/jpeg"/>
  <Default Extension="jpeg" ContentType="image/jpeg"/>
  <Default Extension="rels" ContentType="application/vnd.openxmlformats-package.relationships+xml"/>
  <Default Extension="mp4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2"/>
  </p:sldMasterIdLst>
  <p:sldIdLst>
    <p:sldId id="276" r:id="rId3"/>
    <p:sldId id="256" r:id="rId4"/>
    <p:sldId id="258" r:id="rId5"/>
    <p:sldId id="272" r:id="rId6"/>
    <p:sldId id="273" r:id="rId7"/>
    <p:sldId id="274" r:id="rId8"/>
    <p:sldId id="260" r:id="rId9"/>
    <p:sldId id="275" r:id="rId10"/>
    <p:sldId id="277" r:id="rId11"/>
    <p:sldId id="278" r:id="rId12"/>
    <p:sldId id="279" r:id="rId13"/>
    <p:sldId id="280" r:id="rId14"/>
    <p:sldId id="261" r:id="rId15"/>
    <p:sldId id="262" r:id="rId16"/>
    <p:sldId id="263" r:id="rId17"/>
    <p:sldId id="264" r:id="rId18"/>
    <p:sldId id="265" r:id="rId19"/>
    <p:sldId id="269" r:id="rId20"/>
    <p:sldId id="268" r:id="rId21"/>
    <p:sldId id="266" r:id="rId22"/>
    <p:sldId id="267" r:id="rId23"/>
  </p:sldIdLst>
  <p:sldSz cx="9144000" cy="6858000" type="screen4x3"/>
  <p:notesSz cx="6858000" cy="9144000"/>
  <p:custDataLst>
    <p:custData r:id="rId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18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72D881B8-2E13-3A49-883F-90D9835431CB}" type="datetimeFigureOut">
              <a:rPr lang="en-US" smtClean="0"/>
              <a:pPr/>
              <a:t>9/7/12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6918B46B-2AAF-C04B-A607-71BEA3992E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81B8-2E13-3A49-883F-90D9835431CB}" type="datetimeFigureOut">
              <a:rPr lang="en-US" smtClean="0"/>
              <a:pPr/>
              <a:t>9/7/12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B46B-2AAF-C04B-A607-71BEA3992E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81B8-2E13-3A49-883F-90D9835431CB}" type="datetimeFigureOut">
              <a:rPr lang="en-US" smtClean="0"/>
              <a:pPr/>
              <a:t>9/7/12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B46B-2AAF-C04B-A607-71BEA3992E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81B8-2E13-3A49-883F-90D9835431CB}" type="datetimeFigureOut">
              <a:rPr lang="en-US" smtClean="0"/>
              <a:pPr/>
              <a:t>9/7/12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B46B-2AAF-C04B-A607-71BEA3992E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81B8-2E13-3A49-883F-90D9835431CB}" type="datetimeFigureOut">
              <a:rPr lang="en-US" smtClean="0"/>
              <a:pPr/>
              <a:t>9/7/12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B46B-2AAF-C04B-A607-71BEA3992E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81B8-2E13-3A49-883F-90D9835431CB}" type="datetimeFigureOut">
              <a:rPr lang="en-US" smtClean="0"/>
              <a:pPr/>
              <a:t>9/7/12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B46B-2AAF-C04B-A607-71BEA3992E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81B8-2E13-3A49-883F-90D9835431CB}" type="datetimeFigureOut">
              <a:rPr lang="en-US" smtClean="0"/>
              <a:pPr/>
              <a:t>9/7/12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B46B-2AAF-C04B-A607-71BEA3992E6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81B8-2E13-3A49-883F-90D9835431CB}" type="datetimeFigureOut">
              <a:rPr lang="en-US" smtClean="0"/>
              <a:pPr/>
              <a:t>9/7/12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B46B-2AAF-C04B-A607-71BEA3992E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81B8-2E13-3A49-883F-90D9835431CB}" type="datetimeFigureOut">
              <a:rPr lang="en-US" smtClean="0"/>
              <a:pPr/>
              <a:t>9/7/12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B46B-2AAF-C04B-A607-71BEA3992E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81B8-2E13-3A49-883F-90D9835431CB}" type="datetimeFigureOut">
              <a:rPr lang="en-US" smtClean="0"/>
              <a:pPr/>
              <a:t>9/7/12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B46B-2AAF-C04B-A607-71BEA3992E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81B8-2E13-3A49-883F-90D9835431CB}" type="datetimeFigureOut">
              <a:rPr lang="en-US" smtClean="0"/>
              <a:pPr/>
              <a:t>9/7/12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B46B-2AAF-C04B-A607-71BEA3992E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81B8-2E13-3A49-883F-90D9835431CB}" type="datetimeFigureOut">
              <a:rPr lang="en-US" smtClean="0"/>
              <a:pPr/>
              <a:t>9/7/12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B46B-2AAF-C04B-A607-71BEA3992E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81B8-2E13-3A49-883F-90D9835431CB}" type="datetimeFigureOut">
              <a:rPr lang="en-US" smtClean="0"/>
              <a:pPr/>
              <a:t>9/7/12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B46B-2AAF-C04B-A607-71BEA3992E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D1176-1AB6-2F41-9861-C8FD0381A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26D4E-7B58-6540-B7AB-D27B17B07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5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72D881B8-2E13-3A49-883F-90D9835431CB}" type="datetimeFigureOut">
              <a:rPr lang="en-US" smtClean="0"/>
              <a:pPr/>
              <a:t>9/7/12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6918B46B-2AAF-C04B-A607-71BEA3992E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81B8-2E13-3A49-883F-90D9835431CB}" type="datetimeFigureOut">
              <a:rPr lang="en-US" smtClean="0"/>
              <a:pPr/>
              <a:t>9/7/12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B46B-2AAF-C04B-A607-71BEA3992E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81B8-2E13-3A49-883F-90D9835431CB}" type="datetimeFigureOut">
              <a:rPr lang="en-US" smtClean="0"/>
              <a:pPr/>
              <a:t>9/7/12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B46B-2AAF-C04B-A607-71BEA3992E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81B8-2E13-3A49-883F-90D9835431CB}" type="datetimeFigureOut">
              <a:rPr lang="en-US" smtClean="0"/>
              <a:pPr/>
              <a:t>9/7/12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B46B-2AAF-C04B-A607-71BEA3992E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81B8-2E13-3A49-883F-90D9835431CB}" type="datetimeFigureOut">
              <a:rPr lang="en-US" smtClean="0"/>
              <a:pPr/>
              <a:t>9/7/12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B46B-2AAF-C04B-A607-71BEA3992E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81B8-2E13-3A49-883F-90D9835431CB}" type="datetimeFigureOut">
              <a:rPr lang="en-US" smtClean="0"/>
              <a:pPr/>
              <a:t>9/7/12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B46B-2AAF-C04B-A607-71BEA3992E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81B8-2E13-3A49-883F-90D9835431CB}" type="datetimeFigureOut">
              <a:rPr lang="en-US" smtClean="0"/>
              <a:pPr/>
              <a:t>9/7/12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B46B-2AAF-C04B-A607-71BEA3992E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6.png"/><Relationship Id="rId25" Type="http://schemas.openxmlformats.org/officeDocument/2006/relationships/image" Target="../media/image7.png"/><Relationship Id="rId26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72D881B8-2E13-3A49-883F-90D9835431CB}" type="datetimeFigureOut">
              <a:rPr lang="en-US" smtClean="0"/>
              <a:pPr/>
              <a:t>9/7/12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6918B46B-2AAF-C04B-A607-71BEA3992E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5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6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2.png"/><Relationship Id="rId3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ilmeducation.org/beowulf/clip.html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3705454531025519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.png"/><Relationship Id="rId3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</a:t>
            </a:r>
            <a:endParaRPr lang="en-US" dirty="0"/>
          </a:p>
        </p:txBody>
      </p:sp>
      <p:pic>
        <p:nvPicPr>
          <p:cNvPr id="4" name="Anglo-Saxon - The History of English (1_10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200" y="1735138"/>
            <a:ext cx="7210425" cy="4056062"/>
          </a:xfrm>
        </p:spPr>
      </p:pic>
    </p:spTree>
    <p:extLst>
      <p:ext uri="{BB962C8B-B14F-4D97-AF65-F5344CB8AC3E}">
        <p14:creationId xmlns:p14="http://schemas.microsoft.com/office/powerpoint/2010/main" val="1578377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+mj-cs"/>
              </a:rPr>
              <a:t>Anglo-Saxons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295400"/>
            <a:ext cx="4038600" cy="4525963"/>
          </a:xfrm>
        </p:spPr>
        <p:txBody>
          <a:bodyPr/>
          <a:lstStyle/>
          <a:p>
            <a:pPr eaLnBrk="1" hangingPunct="1"/>
            <a:r>
              <a:rPr lang="en-US" u="sng" dirty="0">
                <a:solidFill>
                  <a:srgbClr val="000000"/>
                </a:solidFill>
                <a:latin typeface="Arial" charset="0"/>
              </a:rPr>
              <a:t>Settlements</a:t>
            </a:r>
            <a:r>
              <a:rPr lang="en-US" dirty="0">
                <a:solidFill>
                  <a:srgbClr val="FFFF00"/>
                </a:solidFill>
                <a:latin typeface="Arial" charset="0"/>
              </a:rPr>
              <a:t>:</a:t>
            </a:r>
          </a:p>
        </p:txBody>
      </p:sp>
      <p:pic>
        <p:nvPicPr>
          <p:cNvPr id="20483" name="Picture 10" descr="saxonvillage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2514600"/>
            <a:ext cx="5181600" cy="3741738"/>
          </a:xfrm>
          <a:noFill/>
        </p:spPr>
      </p:pic>
      <p:sp>
        <p:nvSpPr>
          <p:cNvPr id="20484" name="Line 14"/>
          <p:cNvSpPr>
            <a:spLocks noChangeShapeType="1"/>
          </p:cNvSpPr>
          <p:nvPr/>
        </p:nvSpPr>
        <p:spPr bwMode="auto">
          <a:xfrm>
            <a:off x="3200400" y="2743200"/>
            <a:ext cx="914400" cy="22860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Line 15"/>
          <p:cNvSpPr>
            <a:spLocks noChangeShapeType="1"/>
          </p:cNvSpPr>
          <p:nvPr/>
        </p:nvSpPr>
        <p:spPr bwMode="auto">
          <a:xfrm flipH="1">
            <a:off x="5181600" y="2590800"/>
            <a:ext cx="990600" cy="129540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Line 16"/>
          <p:cNvSpPr>
            <a:spLocks noChangeShapeType="1"/>
          </p:cNvSpPr>
          <p:nvPr/>
        </p:nvSpPr>
        <p:spPr bwMode="auto">
          <a:xfrm flipV="1">
            <a:off x="3200400" y="4953000"/>
            <a:ext cx="1828800" cy="38100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487" name="Picture 17" descr="h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7813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 Box 19"/>
          <p:cNvSpPr txBox="1">
            <a:spLocks noChangeArrowheads="1"/>
          </p:cNvSpPr>
          <p:nvPr/>
        </p:nvSpPr>
        <p:spPr bwMode="auto">
          <a:xfrm>
            <a:off x="152400" y="2455863"/>
            <a:ext cx="3429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Wooden Barricade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To keep out monsters and other evil creatures </a:t>
            </a:r>
          </a:p>
        </p:txBody>
      </p:sp>
      <p:sp>
        <p:nvSpPr>
          <p:cNvPr id="20489" name="Text Box 20"/>
          <p:cNvSpPr txBox="1">
            <a:spLocks noChangeArrowheads="1"/>
          </p:cNvSpPr>
          <p:nvPr/>
        </p:nvSpPr>
        <p:spPr bwMode="auto">
          <a:xfrm>
            <a:off x="3962400" y="1295400"/>
            <a:ext cx="518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Main Hall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</a:rPr>
              <a:t>Where King would entertain people with storytellers, hold meetings and parties</a:t>
            </a:r>
          </a:p>
        </p:txBody>
      </p:sp>
    </p:spTree>
    <p:extLst>
      <p:ext uri="{BB962C8B-B14F-4D97-AF65-F5344CB8AC3E}">
        <p14:creationId xmlns:p14="http://schemas.microsoft.com/office/powerpoint/2010/main" val="136175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5094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+mj-cs"/>
              </a:rPr>
              <a:t>Anglo-Saxons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5181600" cy="4525963"/>
          </a:xfrm>
        </p:spPr>
        <p:txBody>
          <a:bodyPr/>
          <a:lstStyle/>
          <a:p>
            <a:pPr eaLnBrk="1" hangingPunct="1"/>
            <a:r>
              <a:rPr lang="en-US" u="sng" dirty="0">
                <a:solidFill>
                  <a:srgbClr val="000000"/>
                </a:solidFill>
                <a:latin typeface="Arial" charset="0"/>
              </a:rPr>
              <a:t>Society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tribes focused on loyalty between leaders and followers 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Warriors would serve King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King would give warriors lands, riches, and titles</a:t>
            </a:r>
          </a:p>
        </p:txBody>
      </p:sp>
      <p:sp>
        <p:nvSpPr>
          <p:cNvPr id="21508" name="AutoShape 15"/>
          <p:cNvSpPr>
            <a:spLocks noChangeArrowheads="1"/>
          </p:cNvSpPr>
          <p:nvPr/>
        </p:nvSpPr>
        <p:spPr bwMode="auto">
          <a:xfrm>
            <a:off x="4572000" y="1920875"/>
            <a:ext cx="4572000" cy="3962400"/>
          </a:xfrm>
          <a:prstGeom prst="triangle">
            <a:avLst>
              <a:gd name="adj" fmla="val 5000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5867400" y="2590800"/>
            <a:ext cx="2057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KING</a:t>
            </a: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5486400" y="3840810"/>
            <a:ext cx="2819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WARRIORS (Thanes)</a:t>
            </a:r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5867400" y="1279525"/>
            <a:ext cx="1905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GOD</a:t>
            </a:r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5029200" y="5073650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smtClean="0">
                <a:solidFill>
                  <a:srgbClr val="9933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SLAVES</a:t>
            </a:r>
          </a:p>
        </p:txBody>
      </p:sp>
    </p:spTree>
    <p:extLst>
      <p:ext uri="{BB962C8B-B14F-4D97-AF65-F5344CB8AC3E}">
        <p14:creationId xmlns:p14="http://schemas.microsoft.com/office/powerpoint/2010/main" val="267493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+mj-cs"/>
              </a:rPr>
              <a:t>Anglo-Saxons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7924800" cy="990600"/>
          </a:xfrm>
        </p:spPr>
        <p:txBody>
          <a:bodyPr/>
          <a:lstStyle/>
          <a:p>
            <a:pPr eaLnBrk="1" hangingPunct="1"/>
            <a:r>
              <a:rPr lang="en-US" sz="2800" u="sng" dirty="0">
                <a:solidFill>
                  <a:srgbClr val="000000"/>
                </a:solidFill>
                <a:latin typeface="Arial" charset="0"/>
              </a:rPr>
              <a:t>Religion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: mix of pagan and Christian values</a:t>
            </a:r>
          </a:p>
        </p:txBody>
      </p:sp>
      <p:pic>
        <p:nvPicPr>
          <p:cNvPr id="22531" name="Picture 4" descr="rock_cr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57400"/>
            <a:ext cx="57531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613" name="Group 13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58394723"/>
              </p:ext>
            </p:extLst>
          </p:nvPr>
        </p:nvGraphicFramePr>
        <p:xfrm>
          <a:off x="152400" y="3886200"/>
          <a:ext cx="8915400" cy="2765427"/>
        </p:xfrm>
        <a:graphic>
          <a:graphicData uri="http://schemas.openxmlformats.org/drawingml/2006/table">
            <a:tbl>
              <a:tblPr/>
              <a:tblGrid>
                <a:gridCol w="4267200"/>
                <a:gridCol w="4648200"/>
              </a:tblGrid>
              <a:tr h="541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Early Anglo-Saxons – Pagan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Influence of Christianity-597AD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1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No afterlife – goal is earthly glory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Afterlife in heaven/hell, goal is morality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Live for honor, pride, and reputation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Against human pride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Law of Revenge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Law of Forgiveness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Many gods, spirits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One God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8256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VIKINGS invade…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 the 790s, a new group of invaders came to England.</a:t>
            </a:r>
          </a:p>
          <a:p>
            <a:pPr lvl="1"/>
            <a:r>
              <a:rPr lang="en-US" dirty="0" smtClean="0"/>
              <a:t>The Vikings</a:t>
            </a:r>
          </a:p>
          <a:p>
            <a:pPr lvl="2"/>
            <a:r>
              <a:rPr lang="en-US" dirty="0" smtClean="0"/>
              <a:t>Fearsome</a:t>
            </a:r>
          </a:p>
          <a:p>
            <a:pPr lvl="2"/>
            <a:r>
              <a:rPr lang="en-US" dirty="0" smtClean="0"/>
              <a:t>Seafarers</a:t>
            </a:r>
          </a:p>
          <a:p>
            <a:pPr lvl="2"/>
            <a:r>
              <a:rPr lang="en-US" dirty="0" smtClean="0"/>
              <a:t>Carried giant battle-axes</a:t>
            </a:r>
          </a:p>
          <a:p>
            <a:pPr lvl="2"/>
            <a:r>
              <a:rPr lang="en-US" dirty="0" smtClean="0"/>
              <a:t>From Denmark and Norway</a:t>
            </a:r>
          </a:p>
          <a:p>
            <a:r>
              <a:rPr lang="en-US" dirty="0"/>
              <a:t>T</a:t>
            </a:r>
            <a:r>
              <a:rPr lang="en-US" dirty="0" smtClean="0"/>
              <a:t>he Vikings found England more pleasant than their icy homeland.</a:t>
            </a:r>
          </a:p>
          <a:p>
            <a:pPr lvl="1"/>
            <a:r>
              <a:rPr lang="en-US" dirty="0" smtClean="0"/>
              <a:t>They set up camps and gained control of the areas to the north and east of country.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984" y="1371600"/>
            <a:ext cx="3733800" cy="473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the Great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31474"/>
            <a:ext cx="7313613" cy="4056062"/>
          </a:xfrm>
        </p:spPr>
        <p:txBody>
          <a:bodyPr/>
          <a:lstStyle/>
          <a:p>
            <a:r>
              <a:rPr lang="en-US" dirty="0" smtClean="0"/>
              <a:t>The Vikings (Danes) finally met defeat in the south at the hands of a powerful Anglo-Saxon king, Alfred the Great.</a:t>
            </a:r>
          </a:p>
          <a:p>
            <a:r>
              <a:rPr lang="en-US" dirty="0" smtClean="0"/>
              <a:t>He unified the English under his rule.  Education and culture flourished.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069" y="3601002"/>
            <a:ext cx="2654300" cy="306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Norman Conquest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1735137"/>
            <a:ext cx="4126544" cy="4912295"/>
          </a:xfrm>
        </p:spPr>
        <p:txBody>
          <a:bodyPr/>
          <a:lstStyle/>
          <a:p>
            <a:r>
              <a:rPr lang="en-US" dirty="0" smtClean="0"/>
              <a:t>In 1066, Alfred the Great’s successor, Harold, was defeated by William the Conqueror and his Norman army, who was crowned King of England.</a:t>
            </a:r>
          </a:p>
          <a:p>
            <a:r>
              <a:rPr lang="en-US" dirty="0" smtClean="0"/>
              <a:t>The Norman Conquest ended the Anglo-Saxon rule in England.  </a:t>
            </a:r>
          </a:p>
          <a:p>
            <a:pPr lvl="1"/>
            <a:r>
              <a:rPr lang="en-US" dirty="0" smtClean="0"/>
              <a:t>Anglo-Saxons lost their land and the noble families fell into peasantry.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945" y="1735137"/>
            <a:ext cx="3913534" cy="4815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 of the Anglo-Saxon Period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Early literature took the form of lengthy epic poems that praised heroic warriors.</a:t>
            </a:r>
          </a:p>
          <a:p>
            <a:pPr lvl="1"/>
            <a:r>
              <a:rPr lang="en-US" dirty="0" smtClean="0"/>
              <a:t>They reflected the harsh, brutal reality of life during the time.</a:t>
            </a:r>
          </a:p>
          <a:p>
            <a:r>
              <a:rPr lang="en-US" dirty="0" smtClean="0"/>
              <a:t>The Anglo-Saxons gathered in great mead halls, where they feasted and listened to scops-professional poets, who brought the epic poems to life.  The poems were chanted along to a harp and captivated the audience for hours.</a:t>
            </a:r>
          </a:p>
          <a:p>
            <a:r>
              <a:rPr lang="en-US" dirty="0" smtClean="0"/>
              <a:t>The epic poems were far more than simple entertainment, they were a history lesson, moral sermon, and pep talk rolled into one.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692" y="62451"/>
            <a:ext cx="4282612" cy="6795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an Epic Poem, the Hero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epic poems concern the actions of an epic HERO</a:t>
            </a:r>
          </a:p>
          <a:p>
            <a:pPr lvl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noble birth or high position</a:t>
            </a:r>
          </a:p>
          <a:p>
            <a:pPr lvl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 traits that reflect ideals of society</a:t>
            </a:r>
          </a:p>
          <a:p>
            <a:pPr lvl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 courageous, superhuman deeds</a:t>
            </a:r>
          </a:p>
          <a:p>
            <a:pPr lvl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 actions that determine the fate of a nation or group of people</a:t>
            </a:r>
          </a:p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Beowulf Arrives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7588"/>
            <a:ext cx="7313613" cy="868362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56243"/>
            <a:ext cx="7313613" cy="4056062"/>
          </a:xfrm>
        </p:spPr>
        <p:txBody>
          <a:bodyPr/>
          <a:lstStyle/>
          <a:p>
            <a:r>
              <a:rPr lang="en-US" dirty="0"/>
              <a:t>How is the 'age of heroes', and the warrior culture of the 6th Century, represented in this clip from the film?  </a:t>
            </a:r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/>
              <a:t>values or ideas seem to be important to these men?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042" y="2990771"/>
            <a:ext cx="5397500" cy="3060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01637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an Epic </a:t>
            </a:r>
            <a:r>
              <a:rPr lang="en-US" dirty="0" smtClean="0"/>
              <a:t>Poem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Setting is vast-involving more than one country</a:t>
            </a:r>
          </a:p>
          <a:p>
            <a:r>
              <a:rPr lang="en-US" dirty="0"/>
              <a:t>Plot is complicated by supernatural beings/events that involve dangerous journeys</a:t>
            </a:r>
          </a:p>
          <a:p>
            <a:r>
              <a:rPr lang="en-US" dirty="0"/>
              <a:t>Dialogue is long and formal</a:t>
            </a:r>
          </a:p>
          <a:p>
            <a:r>
              <a:rPr lang="en-US" dirty="0"/>
              <a:t>Theme reflects courage and honor, good and evil, life and </a:t>
            </a:r>
            <a:r>
              <a:rPr lang="en-US" dirty="0" smtClean="0"/>
              <a:t>death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46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395" y="3747675"/>
            <a:ext cx="6477000" cy="1914144"/>
          </a:xfrm>
        </p:spPr>
        <p:txBody>
          <a:bodyPr/>
          <a:lstStyle/>
          <a:p>
            <a:r>
              <a:rPr lang="en-US" sz="7200" i="1" dirty="0" smtClean="0"/>
              <a:t>Beowulf</a:t>
            </a:r>
            <a:endParaRPr lang="en-US" sz="72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0525" y="5693962"/>
            <a:ext cx="6477000" cy="117408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and the Anglo-Saxon Period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559" y="485531"/>
            <a:ext cx="3161973" cy="4521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3613" cy="868362"/>
          </a:xfrm>
        </p:spPr>
        <p:txBody>
          <a:bodyPr/>
          <a:lstStyle/>
          <a:p>
            <a:r>
              <a:rPr lang="en-US" i="1" dirty="0" smtClean="0"/>
              <a:t>Beowulf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174" y="912750"/>
            <a:ext cx="4626265" cy="5664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About 750?</a:t>
            </a:r>
          </a:p>
          <a:p>
            <a:r>
              <a:rPr lang="en-US" dirty="0" smtClean="0"/>
              <a:t>The author is unknown</a:t>
            </a:r>
          </a:p>
          <a:p>
            <a:r>
              <a:rPr lang="en-US" dirty="0" smtClean="0"/>
              <a:t>The poem was originally recited by scops, but one surviving manuscript, written by a Christian monk exists– written in Old English</a:t>
            </a:r>
          </a:p>
          <a:p>
            <a:r>
              <a:rPr lang="en-US" dirty="0" smtClean="0"/>
              <a:t>Christian influence is evident in the poem</a:t>
            </a:r>
          </a:p>
          <a:p>
            <a:r>
              <a:rPr lang="en-US" dirty="0" smtClean="0"/>
              <a:t>Although it was written in England, the poem describes events that take place in Scandinavia around the 500s.</a:t>
            </a:r>
          </a:p>
          <a:p>
            <a:pPr lvl="1"/>
            <a:r>
              <a:rPr lang="en-US" dirty="0" smtClean="0"/>
              <a:t>Danes of Denmark</a:t>
            </a:r>
          </a:p>
          <a:p>
            <a:pPr lvl="1"/>
            <a:r>
              <a:rPr lang="en-US" dirty="0" smtClean="0"/>
              <a:t>Geats of Sweden</a:t>
            </a:r>
          </a:p>
          <a:p>
            <a:r>
              <a:rPr lang="en-US" i="1" dirty="0" smtClean="0"/>
              <a:t>Beowulf</a:t>
            </a:r>
            <a:r>
              <a:rPr lang="en-US" dirty="0" smtClean="0"/>
              <a:t> celebrates warrior culture requiring great strength and courage</a:t>
            </a:r>
            <a:endParaRPr lang="en-US" i="1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243" y="912750"/>
            <a:ext cx="3721100" cy="566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While reading you will find…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alliteration</a:t>
            </a:r>
            <a:r>
              <a:rPr lang="en-US" dirty="0" smtClean="0"/>
              <a:t>: repetition of consonant sounds at the beginning of words</a:t>
            </a:r>
          </a:p>
          <a:p>
            <a:r>
              <a:rPr lang="en-US" b="1" u="sng" dirty="0" smtClean="0"/>
              <a:t>caesura</a:t>
            </a:r>
            <a:r>
              <a:rPr lang="en-US" dirty="0" smtClean="0"/>
              <a:t>: pause dividing each line</a:t>
            </a:r>
          </a:p>
          <a:p>
            <a:r>
              <a:rPr lang="en-US" b="1" u="sng" dirty="0" smtClean="0"/>
              <a:t>kenning</a:t>
            </a:r>
            <a:r>
              <a:rPr lang="en-US" dirty="0" smtClean="0"/>
              <a:t>: metaphorical compound word or phrase substituted for a name or a noun</a:t>
            </a:r>
          </a:p>
          <a:p>
            <a:pPr lvl="2"/>
            <a:r>
              <a:rPr lang="en-US" dirty="0" smtClean="0"/>
              <a:t>Grendel</a:t>
            </a:r>
            <a:r>
              <a:rPr lang="en-US" dirty="0" smtClean="0">
                <a:sym typeface="Wingdings"/>
              </a:rPr>
              <a:t> “mankind’s enemy”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Anglo-Saxon Period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Britain’s early years were dominated by waves of invaders.</a:t>
            </a:r>
          </a:p>
          <a:p>
            <a:pPr lvl="1"/>
            <a:r>
              <a:rPr lang="en-US" dirty="0" smtClean="0"/>
              <a:t>Romans (left in the early fifth century)</a:t>
            </a:r>
          </a:p>
          <a:p>
            <a:pPr lvl="1"/>
            <a:r>
              <a:rPr lang="en-US" dirty="0" smtClean="0"/>
              <a:t>Germanic Tribes</a:t>
            </a:r>
          </a:p>
          <a:p>
            <a:pPr lvl="2"/>
            <a:r>
              <a:rPr lang="en-US" dirty="0" smtClean="0"/>
              <a:t>Angles</a:t>
            </a:r>
          </a:p>
          <a:p>
            <a:pPr lvl="2"/>
            <a:r>
              <a:rPr lang="en-US" dirty="0" smtClean="0"/>
              <a:t>Saxons</a:t>
            </a:r>
          </a:p>
          <a:p>
            <a:r>
              <a:rPr lang="en-US" dirty="0" smtClean="0"/>
              <a:t>The main part of Britain was settled by the Angles and the Saxons and took on a new name, Angle-land or England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592"/>
            <a:ext cx="9144000" cy="6577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6096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+mj-cs"/>
              </a:rPr>
              <a:t>History of England: </a:t>
            </a:r>
            <a:b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+mj-cs"/>
              </a:rPr>
            </a:b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+mj-cs"/>
              </a:rPr>
              <a:t>4</a:t>
            </a:r>
            <a:r>
              <a:rPr lang="en-US" sz="40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+mj-cs"/>
              </a:rPr>
              <a:t>th</a:t>
            </a: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+mj-cs"/>
              </a:rPr>
              <a:t> Century – 1066 AD</a:t>
            </a: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charset="0"/>
              <a:cs typeface="+mj-cs"/>
            </a:endParaRPr>
          </a:p>
        </p:txBody>
      </p:sp>
      <p:cxnSp>
        <p:nvCxnSpPr>
          <p:cNvPr id="16386" name="AutoShape 4"/>
          <p:cNvCxnSpPr>
            <a:cxnSpLocks noChangeShapeType="1"/>
          </p:cNvCxnSpPr>
          <p:nvPr/>
        </p:nvCxnSpPr>
        <p:spPr bwMode="auto">
          <a:xfrm>
            <a:off x="685800" y="3962400"/>
            <a:ext cx="7696200" cy="0"/>
          </a:xfrm>
          <a:prstGeom prst="straightConnector1">
            <a:avLst/>
          </a:prstGeom>
          <a:noFill/>
          <a:ln w="698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87" name="AutoShape 6"/>
          <p:cNvCxnSpPr>
            <a:cxnSpLocks noChangeShapeType="1"/>
          </p:cNvCxnSpPr>
          <p:nvPr/>
        </p:nvCxnSpPr>
        <p:spPr bwMode="auto">
          <a:xfrm>
            <a:off x="762000" y="3962400"/>
            <a:ext cx="1588" cy="762000"/>
          </a:xfrm>
          <a:prstGeom prst="straightConnector1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88" name="AutoShape 7"/>
          <p:cNvCxnSpPr>
            <a:cxnSpLocks noChangeShapeType="1"/>
          </p:cNvCxnSpPr>
          <p:nvPr/>
        </p:nvCxnSpPr>
        <p:spPr bwMode="auto">
          <a:xfrm>
            <a:off x="2971800" y="3200400"/>
            <a:ext cx="1588" cy="762000"/>
          </a:xfrm>
          <a:prstGeom prst="straightConnector1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89" name="AutoShape 8"/>
          <p:cNvCxnSpPr>
            <a:cxnSpLocks noChangeShapeType="1"/>
          </p:cNvCxnSpPr>
          <p:nvPr/>
        </p:nvCxnSpPr>
        <p:spPr bwMode="auto">
          <a:xfrm>
            <a:off x="4495800" y="3962400"/>
            <a:ext cx="1588" cy="762000"/>
          </a:xfrm>
          <a:prstGeom prst="straightConnector1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0" name="AutoShape 9"/>
          <p:cNvCxnSpPr>
            <a:cxnSpLocks noChangeShapeType="1"/>
          </p:cNvCxnSpPr>
          <p:nvPr/>
        </p:nvCxnSpPr>
        <p:spPr bwMode="auto">
          <a:xfrm>
            <a:off x="7924800" y="3962400"/>
            <a:ext cx="1588" cy="762000"/>
          </a:xfrm>
          <a:prstGeom prst="straightConnector1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152400" y="5027613"/>
            <a:ext cx="27432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/>
              <a:t>400</a:t>
            </a:r>
            <a:r>
              <a:rPr lang="ja-JP" altLang="en-US" sz="2800" dirty="0"/>
              <a:t>’</a:t>
            </a:r>
            <a:r>
              <a:rPr lang="en-US" altLang="ja-JP" sz="2800" dirty="0"/>
              <a:t>s BC:     The Celts inhabit England</a:t>
            </a:r>
            <a:endParaRPr lang="en-US" sz="2800" dirty="0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1600200" y="1676400"/>
            <a:ext cx="28956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</a:rPr>
              <a:t>43BC-410AD:    Roman Empire controls England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3429000" y="4951413"/>
            <a:ext cx="27432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</a:rPr>
              <a:t>400</a:t>
            </a:r>
            <a:r>
              <a:rPr lang="ja-JP" altLang="en-US" sz="2800" dirty="0">
                <a:solidFill>
                  <a:srgbClr val="000000"/>
                </a:solidFill>
              </a:rPr>
              <a:t>’</a:t>
            </a:r>
            <a:r>
              <a:rPr lang="en-US" altLang="ja-JP" sz="2800" dirty="0">
                <a:solidFill>
                  <a:srgbClr val="000000"/>
                </a:solidFill>
              </a:rPr>
              <a:t>s-1066AD:    Anglo-Saxons inhabit England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6400800" y="4951413"/>
            <a:ext cx="28956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</a:rPr>
              <a:t>1066AD:    Normans conquer England</a:t>
            </a:r>
          </a:p>
        </p:txBody>
      </p:sp>
      <p:pic>
        <p:nvPicPr>
          <p:cNvPr id="16395" name="Picture 14" descr="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6200"/>
            <a:ext cx="25193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210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8" grpId="0"/>
      <p:bldP spid="410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+mj-cs"/>
              </a:rPr>
              <a:t>The Celts: 400BC-43BC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5486400" cy="5410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Inhabitants </a:t>
            </a:r>
            <a:r>
              <a:rPr lang="en-US" dirty="0">
                <a:solidFill>
                  <a:srgbClr val="000000"/>
                </a:solidFill>
                <a:latin typeface="Arial" charset="0"/>
                <a:sym typeface="Wingdings" charset="0"/>
              </a:rPr>
              <a:t> </a:t>
            </a:r>
          </a:p>
          <a:p>
            <a:pPr eaLnBrk="1" hangingPunct="1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sym typeface="Wingdings" charset="0"/>
              </a:rPr>
              <a:t>   Briton tribe = </a:t>
            </a:r>
            <a:r>
              <a:rPr lang="ja-JP" altLang="en-US" dirty="0">
                <a:solidFill>
                  <a:srgbClr val="000000"/>
                </a:solidFill>
                <a:latin typeface="Arial" charset="0"/>
                <a:sym typeface="Wingdings" charset="0"/>
              </a:rPr>
              <a:t>“</a:t>
            </a:r>
            <a:r>
              <a:rPr lang="en-US" altLang="ja-JP" dirty="0">
                <a:solidFill>
                  <a:srgbClr val="000000"/>
                </a:solidFill>
                <a:latin typeface="Arial" charset="0"/>
                <a:sym typeface="Wingdings" charset="0"/>
              </a:rPr>
              <a:t>Britain</a:t>
            </a:r>
            <a:r>
              <a:rPr lang="ja-JP" altLang="en-US" dirty="0">
                <a:solidFill>
                  <a:srgbClr val="000000"/>
                </a:solidFill>
                <a:latin typeface="Arial" charset="0"/>
                <a:sym typeface="Wingdings" charset="0"/>
              </a:rPr>
              <a:t>”</a:t>
            </a:r>
            <a:endParaRPr lang="en-US" altLang="ja-JP" dirty="0">
              <a:solidFill>
                <a:srgbClr val="000000"/>
              </a:solidFill>
              <a:latin typeface="Arial" charset="0"/>
              <a:sym typeface="Wingdings" charset="0"/>
            </a:endParaRP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  <a:sym typeface="Wingdings" charset="0"/>
              </a:rPr>
              <a:t>Religion: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Priests - Druids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Beliefs - spirits in nature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Practices - ritual dances,                             sacrifices (human)</a:t>
            </a:r>
            <a:endParaRPr lang="en-US" dirty="0">
              <a:solidFill>
                <a:srgbClr val="000000"/>
              </a:solidFill>
              <a:latin typeface="Arial" charset="0"/>
              <a:sym typeface="Wingdings" charset="0"/>
            </a:endParaRP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  <a:sym typeface="Wingdings" charset="0"/>
              </a:rPr>
              <a:t>Themes: 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  <a:latin typeface="Arial" charset="0"/>
                <a:sym typeface="Wingdings" charset="0"/>
              </a:rPr>
              <a:t>Magic, Violence, Passion, Adventure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7411" name="Picture 7" descr="EMMidsummerDru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4267200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5334000" y="4648200"/>
            <a:ext cx="3429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000000"/>
                </a:solidFill>
              </a:rPr>
              <a:t>Druid priests at Stonehenge worshipping the summer solstice (beginning of summer)…still a mystery how this monument was built</a:t>
            </a:r>
          </a:p>
        </p:txBody>
      </p:sp>
    </p:spTree>
    <p:extLst>
      <p:ext uri="{BB962C8B-B14F-4D97-AF65-F5344CB8AC3E}">
        <p14:creationId xmlns:p14="http://schemas.microsoft.com/office/powerpoint/2010/main" val="105363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+mj-cs"/>
              </a:rPr>
              <a:t>Roman Britain: 43BC-410AD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4724400" cy="4876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Roman Influences: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Economy and trading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Organized government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Lasting settlements (cities)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Transportation (roads)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Protection – Hadrian</a:t>
            </a:r>
            <a:r>
              <a:rPr lang="ja-JP" altLang="en-US" sz="2400" dirty="0">
                <a:solidFill>
                  <a:srgbClr val="000000"/>
                </a:solidFill>
                <a:latin typeface="Arial" charset="0"/>
              </a:rPr>
              <a:t>’</a:t>
            </a:r>
            <a:r>
              <a:rPr lang="en-US" altLang="ja-JP" sz="2400" dirty="0">
                <a:solidFill>
                  <a:srgbClr val="000000"/>
                </a:solidFill>
                <a:latin typeface="Arial" charset="0"/>
              </a:rPr>
              <a:t>s Wall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	(15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ft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tall)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Romans left Britain when forced back to Italy to 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defend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homeland</a:t>
            </a:r>
          </a:p>
        </p:txBody>
      </p:sp>
      <p:pic>
        <p:nvPicPr>
          <p:cNvPr id="7172" name="Picture 4" descr="hadrians-wall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4089400"/>
            <a:ext cx="4038600" cy="2616200"/>
          </a:xfrm>
          <a:noFill/>
        </p:spPr>
      </p:pic>
      <p:pic>
        <p:nvPicPr>
          <p:cNvPr id="7174" name="Picture 6" descr="hwal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200"/>
            <a:ext cx="21002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7924800" y="3581400"/>
            <a:ext cx="609600" cy="2057400"/>
          </a:xfrm>
          <a:prstGeom prst="curvedLeftArrow">
            <a:avLst>
              <a:gd name="adj1" fmla="val 67500"/>
              <a:gd name="adj2" fmla="val 135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Line 9"/>
          <p:cNvSpPr>
            <a:spLocks noChangeShapeType="1"/>
          </p:cNvSpPr>
          <p:nvPr/>
        </p:nvSpPr>
        <p:spPr bwMode="auto">
          <a:xfrm flipV="1">
            <a:off x="4953000" y="3429000"/>
            <a:ext cx="7620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nimBg="1"/>
      <p:bldP spid="51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Anglo-Saxon 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69958"/>
            <a:ext cx="3193515" cy="4818316"/>
          </a:xfrm>
        </p:spPr>
        <p:txBody>
          <a:bodyPr>
            <a:normAutofit/>
          </a:bodyPr>
          <a:lstStyle/>
          <a:p>
            <a:r>
              <a:rPr lang="en-US" dirty="0" smtClean="0"/>
              <a:t>Anglo-Saxon culture became the basis for English culture.</a:t>
            </a:r>
          </a:p>
          <a:p>
            <a:r>
              <a:rPr lang="en-US" dirty="0" smtClean="0"/>
              <a:t>The gutteral, vigorous Anglo-Saxon language became the spoken language of the people</a:t>
            </a:r>
          </a:p>
          <a:p>
            <a:pPr lvl="1"/>
            <a:r>
              <a:rPr lang="en-US" dirty="0" smtClean="0"/>
              <a:t>The language is now known as Old English</a:t>
            </a:r>
          </a:p>
          <a:p>
            <a:endParaRPr lang="en-US" dirty="0"/>
          </a:p>
        </p:txBody>
      </p:sp>
      <p:pic>
        <p:nvPicPr>
          <p:cNvPr id="4" name="Picture 3" descr="beowul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049" y="1569958"/>
            <a:ext cx="4103340" cy="4818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English</a:t>
            </a:r>
            <a:endParaRPr lang="en-US" dirty="0"/>
          </a:p>
        </p:txBody>
      </p:sp>
      <p:pic>
        <p:nvPicPr>
          <p:cNvPr id="4" name="Beowulf in Old English (Prologu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8524" y="1371600"/>
            <a:ext cx="6869489" cy="515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1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+mj-cs"/>
              </a:rPr>
              <a:t>Anglo-Saxons: 400</a:t>
            </a:r>
            <a:r>
              <a:rPr lang="ja-JP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+mj-cs"/>
              </a:rPr>
              <a:t>’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+mj-cs"/>
              </a:rPr>
              <a:t>s-1066AD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495800" cy="4525963"/>
          </a:xfrm>
        </p:spPr>
        <p:txBody>
          <a:bodyPr/>
          <a:lstStyle/>
          <a:p>
            <a:pPr eaLnBrk="1" hangingPunct="1"/>
            <a:r>
              <a:rPr lang="en-US" u="sng" dirty="0">
                <a:solidFill>
                  <a:srgbClr val="000000"/>
                </a:solidFill>
                <a:latin typeface="Arial" charset="0"/>
              </a:rPr>
              <a:t>Invading Tribes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Angles from Germany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Saxons from Germany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Jutes from Denmark</a:t>
            </a:r>
          </a:p>
        </p:txBody>
      </p:sp>
      <p:pic>
        <p:nvPicPr>
          <p:cNvPr id="19460" name="Picture 4" descr="AS map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3308350"/>
            <a:ext cx="5254625" cy="3321050"/>
          </a:xfrm>
          <a:noFill/>
        </p:spPr>
      </p:pic>
      <p:sp>
        <p:nvSpPr>
          <p:cNvPr id="19461" name="Text Box 15"/>
          <p:cNvSpPr txBox="1">
            <a:spLocks noChangeArrowheads="1"/>
          </p:cNvSpPr>
          <p:nvPr/>
        </p:nvSpPr>
        <p:spPr bwMode="auto">
          <a:xfrm>
            <a:off x="1524000" y="5241925"/>
            <a:ext cx="685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/>
              <a:t>Kent</a:t>
            </a:r>
          </a:p>
        </p:txBody>
      </p:sp>
    </p:spTree>
    <p:extLst>
      <p:ext uri="{BB962C8B-B14F-4D97-AF65-F5344CB8AC3E}">
        <p14:creationId xmlns:p14="http://schemas.microsoft.com/office/powerpoint/2010/main" val="346166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version>
  <revision id="1.0.35127.0"/>
</version>
</file>

<file path=customXml/itemProps1.xml><?xml version="1.0" encoding="utf-8"?>
<ds:datastoreItem xmlns:ds="http://schemas.openxmlformats.org/officeDocument/2006/customXml" ds:itemID="{F703219A-9799-4458-9585-6A170A3F1A05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217</TotalTime>
  <Words>876</Words>
  <Application>Microsoft Macintosh PowerPoint</Application>
  <PresentationFormat>On-screen Show (4:3)</PresentationFormat>
  <Paragraphs>122</Paragraphs>
  <Slides>21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Inkwell</vt:lpstr>
      <vt:lpstr>A Brief History</vt:lpstr>
      <vt:lpstr>Beowulf</vt:lpstr>
      <vt:lpstr>The Anglo-Saxon Period</vt:lpstr>
      <vt:lpstr>History of England:  4th Century – 1066 AD</vt:lpstr>
      <vt:lpstr>The Celts: 400BC-43BC</vt:lpstr>
      <vt:lpstr>Roman Britain: 43BC-410AD</vt:lpstr>
      <vt:lpstr>Anglo-Saxon Culture</vt:lpstr>
      <vt:lpstr>Old English</vt:lpstr>
      <vt:lpstr>Anglo-Saxons: 400’s-1066AD</vt:lpstr>
      <vt:lpstr>Anglo-Saxons</vt:lpstr>
      <vt:lpstr>Anglo-Saxons</vt:lpstr>
      <vt:lpstr>Anglo-Saxons</vt:lpstr>
      <vt:lpstr>The VIKINGS invade…</vt:lpstr>
      <vt:lpstr>Alfred the Great</vt:lpstr>
      <vt:lpstr>The Norman Conquest</vt:lpstr>
      <vt:lpstr>Literature of the Anglo-Saxon Period</vt:lpstr>
      <vt:lpstr>Characteristics of an Epic Poem, the Hero</vt:lpstr>
      <vt:lpstr>Questions?</vt:lpstr>
      <vt:lpstr>Characteristics of an Epic Poem</vt:lpstr>
      <vt:lpstr>Beowulf</vt:lpstr>
      <vt:lpstr>While reading you will find…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Beowulf</dc:title>
  <dc:creator>Laura Hoyson</dc:creator>
  <cp:lastModifiedBy>Daniel Harrold</cp:lastModifiedBy>
  <cp:revision>22</cp:revision>
  <dcterms:created xsi:type="dcterms:W3CDTF">2011-09-15T11:12:54Z</dcterms:created>
  <dcterms:modified xsi:type="dcterms:W3CDTF">2012-09-07T11:00:32Z</dcterms:modified>
</cp:coreProperties>
</file>