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xmlns:mc="http://schemas.openxmlformats.org/markup-compatibility/2006" xmlns:a14="http://schemas.microsoft.com/office/drawing/2010/main" val="000000" mc:Ignorable="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639A9F-D189-4121-9F96-D4E701915AF5}" type="datetimeFigureOut">
              <a:rPr lang="en-US" smtClean="0"/>
              <a:t>10/3/2010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148E0E-38B3-437B-9A98-E1C67C79EB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Arthurian Legends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Rules and Codes of Living in the 1400’s</a:t>
            </a:r>
          </a:p>
        </p:txBody>
      </p:sp>
    </p:spTree>
    <p:extLst>
      <p:ext uri="{BB962C8B-B14F-4D97-AF65-F5344CB8AC3E}">
        <p14:creationId xmlns:p14="http://schemas.microsoft.com/office/powerpoint/2010/main" val="153336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7244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Focus </a:t>
            </a:r>
            <a:r>
              <a:rPr lang="en-US" dirty="0"/>
              <a:t>on The Men</a:t>
            </a:r>
          </a:p>
          <a:p>
            <a:pPr lvl="0"/>
            <a:r>
              <a:rPr lang="en-US" i="1" dirty="0"/>
              <a:t>Describe the scene in the painting – What do you see, what is going on, describe the setting (where </a:t>
            </a:r>
            <a:r>
              <a:rPr lang="en-US" i="1" dirty="0" smtClean="0"/>
              <a:t>and </a:t>
            </a:r>
            <a:r>
              <a:rPr lang="en-US" i="1" dirty="0"/>
              <a:t>when</a:t>
            </a:r>
            <a:r>
              <a:rPr lang="en-US" i="1" dirty="0" smtClean="0"/>
              <a:t>)?</a:t>
            </a:r>
          </a:p>
          <a:p>
            <a:pPr lvl="0"/>
            <a:endParaRPr lang="en-US" dirty="0"/>
          </a:p>
          <a:p>
            <a:pPr lvl="0"/>
            <a:r>
              <a:rPr lang="en-US" i="1" dirty="0"/>
              <a:t>Describe the man kneeling – What does he look like, his personality, his job?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Chivalric Code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13" y="1524000"/>
            <a:ext cx="4126288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22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971800"/>
            <a:ext cx="4724400" cy="156667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i="1" dirty="0" smtClean="0"/>
              <a:t>Definition</a:t>
            </a:r>
            <a:r>
              <a:rPr lang="en-US" i="1" dirty="0"/>
              <a:t>:</a:t>
            </a:r>
            <a:r>
              <a:rPr lang="en-US" dirty="0"/>
              <a:t> rules of behavior for knights and noble women during the Middle Ages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Chivalric Code</a:t>
            </a:r>
            <a:endParaRPr lang="en-US" dirty="0"/>
          </a:p>
        </p:txBody>
      </p:sp>
      <p:pic>
        <p:nvPicPr>
          <p:cNvPr id="2052" name="Picture 4" descr="http://www.knuckletap.com/wp-content/uploads/2009/04/code-of-chival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43000"/>
            <a:ext cx="3810000" cy="504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91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4724400" cy="4525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400" dirty="0" smtClean="0"/>
              <a:t>Be </a:t>
            </a:r>
            <a:r>
              <a:rPr lang="en-US" sz="2400" dirty="0"/>
              <a:t>loyal to and defend your lord/king</a:t>
            </a:r>
            <a:endParaRPr lang="en-US" sz="1800" dirty="0"/>
          </a:p>
          <a:p>
            <a:pPr lvl="1"/>
            <a:r>
              <a:rPr lang="en-US" sz="2400" dirty="0"/>
              <a:t>Respect, adore, and serve women</a:t>
            </a:r>
            <a:endParaRPr lang="en-US" sz="1800" dirty="0"/>
          </a:p>
          <a:p>
            <a:pPr lvl="1"/>
            <a:r>
              <a:rPr lang="en-US" sz="2400" dirty="0"/>
              <a:t>Be merciful, honest, and generous</a:t>
            </a:r>
            <a:endParaRPr lang="en-US" sz="1800" dirty="0"/>
          </a:p>
          <a:p>
            <a:pPr lvl="1"/>
            <a:r>
              <a:rPr lang="en-US" sz="2400" dirty="0"/>
              <a:t>Always fight for just causes (good reasons)</a:t>
            </a:r>
            <a:endParaRPr lang="en-US" sz="1800" dirty="0"/>
          </a:p>
          <a:p>
            <a:pPr lvl="1"/>
            <a:r>
              <a:rPr lang="en-US" sz="2400" dirty="0"/>
              <a:t>Never do battle with an unarmed man</a:t>
            </a:r>
            <a:endParaRPr lang="en-US" sz="1800" dirty="0"/>
          </a:p>
          <a:p>
            <a:pPr lvl="1"/>
            <a:r>
              <a:rPr lang="en-US" sz="2400" dirty="0"/>
              <a:t>Obey the teachings of Christianity</a:t>
            </a:r>
            <a:endParaRPr lang="en-US" sz="1800" dirty="0"/>
          </a:p>
          <a:p>
            <a:pPr lvl="1"/>
            <a:r>
              <a:rPr lang="en-US" sz="2400" dirty="0"/>
              <a:t>Protect the less fortunate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i="1" dirty="0"/>
              <a:t>The Rules of </a:t>
            </a:r>
            <a:r>
              <a:rPr lang="en-US" sz="4400" i="1" dirty="0" smtClean="0"/>
              <a:t>Knighthood</a:t>
            </a:r>
            <a:endParaRPr lang="en-US" dirty="0"/>
          </a:p>
        </p:txBody>
      </p:sp>
      <p:pic>
        <p:nvPicPr>
          <p:cNvPr id="3076" name="Picture 4" descr="http://karenswhimsy.com/public-domain-images/medieval-knight-costume/images/medieval-knight-costum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442500" cy="437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16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28" y="1447800"/>
            <a:ext cx="464820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 smtClean="0"/>
              <a:t>Born </a:t>
            </a:r>
            <a:r>
              <a:rPr lang="en-US" sz="2400" dirty="0"/>
              <a:t>into nobility – upper class</a:t>
            </a:r>
            <a:endParaRPr lang="en-US" sz="1800" dirty="0"/>
          </a:p>
          <a:p>
            <a:pPr lvl="1"/>
            <a:r>
              <a:rPr lang="en-US" sz="2400" dirty="0"/>
              <a:t>Train as a squire, prove worth on a dangerous quest</a:t>
            </a:r>
            <a:endParaRPr lang="en-US" sz="1800" dirty="0"/>
          </a:p>
          <a:p>
            <a:pPr lvl="1"/>
            <a:r>
              <a:rPr lang="en-US" sz="2400" dirty="0"/>
              <a:t>Knighted by royalty – dubbed on shoulder with sword</a:t>
            </a:r>
            <a:endParaRPr lang="en-US" sz="1800" dirty="0"/>
          </a:p>
          <a:p>
            <a:pPr lvl="1"/>
            <a:r>
              <a:rPr lang="en-US" sz="2400" dirty="0"/>
              <a:t>Swear to protect king, queen, and kingdom</a:t>
            </a:r>
            <a:endParaRPr lang="en-US" sz="1800" dirty="0"/>
          </a:p>
          <a:p>
            <a:pPr lvl="1"/>
            <a:r>
              <a:rPr lang="en-US" sz="2400" dirty="0"/>
              <a:t>Go on adventures, follow rules of knighthood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i="1" dirty="0"/>
              <a:t>The Life of a </a:t>
            </a:r>
            <a:r>
              <a:rPr lang="en-US" sz="4400" i="1" dirty="0" smtClean="0"/>
              <a:t>Knight</a:t>
            </a:r>
            <a:endParaRPr lang="en-US" dirty="0"/>
          </a:p>
        </p:txBody>
      </p:sp>
      <p:pic>
        <p:nvPicPr>
          <p:cNvPr id="4098" name="Picture 2" descr="http://static.howstuffworks.com/gif/knight-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117" y="1371600"/>
            <a:ext cx="4204989" cy="486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55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910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i="1" dirty="0" smtClean="0"/>
              <a:t>Focus </a:t>
            </a:r>
            <a:r>
              <a:rPr lang="en-US" i="1" dirty="0"/>
              <a:t>on The </a:t>
            </a:r>
            <a:r>
              <a:rPr lang="en-US" i="1" dirty="0" smtClean="0"/>
              <a:t>Women</a:t>
            </a:r>
          </a:p>
          <a:p>
            <a:endParaRPr lang="en-US" dirty="0"/>
          </a:p>
          <a:p>
            <a:r>
              <a:rPr lang="en-US" i="1" dirty="0"/>
              <a:t>Describe the scene in the painting – What do you see, what is going on, describe the setting (where and when</a:t>
            </a:r>
            <a:r>
              <a:rPr lang="en-US" i="1" dirty="0" smtClean="0"/>
              <a:t>)?</a:t>
            </a:r>
          </a:p>
          <a:p>
            <a:endParaRPr lang="en-US" i="1" dirty="0"/>
          </a:p>
          <a:p>
            <a:pPr lvl="0"/>
            <a:r>
              <a:rPr lang="en-US" i="1" dirty="0"/>
              <a:t>Describe the woman – What does she look like, her personality, her interaction with the knight?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Courtly </a:t>
            </a:r>
            <a:r>
              <a:rPr lang="en-US" u="sng" dirty="0" smtClean="0"/>
              <a:t>Love</a:t>
            </a:r>
            <a:endParaRPr lang="en-US" dirty="0"/>
          </a:p>
        </p:txBody>
      </p:sp>
      <p:pic>
        <p:nvPicPr>
          <p:cNvPr id="5122" name="Picture 2" descr="http://i.alive99.com/attachments/2008/12/284361_200812030939571.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3800475" cy="501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23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495800"/>
            <a:ext cx="8229600" cy="1630363"/>
          </a:xfrm>
        </p:spPr>
        <p:txBody>
          <a:bodyPr>
            <a:normAutofit fontScale="85000" lnSpcReduction="20000"/>
          </a:bodyPr>
          <a:lstStyle/>
          <a:p>
            <a:pPr marL="109728" lvl="0" indent="0" algn="ctr">
              <a:buNone/>
            </a:pPr>
            <a:r>
              <a:rPr lang="en-US" i="1" dirty="0" smtClean="0"/>
              <a:t>Definition</a:t>
            </a:r>
            <a:r>
              <a:rPr lang="en-US" dirty="0" smtClean="0"/>
              <a:t> </a:t>
            </a:r>
          </a:p>
          <a:p>
            <a:pPr marL="109728" lvl="0" indent="0">
              <a:buNone/>
            </a:pPr>
            <a:r>
              <a:rPr lang="en-US" dirty="0" smtClean="0"/>
              <a:t>Rules </a:t>
            </a:r>
            <a:r>
              <a:rPr lang="en-US" dirty="0"/>
              <a:t>for love people were supposed to follow during the Middle Ages; included the idea that acting in the name of a lady would inspire a knight to perform brave deeds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Courtly </a:t>
            </a:r>
            <a:r>
              <a:rPr lang="en-US" i="1" dirty="0" smtClean="0"/>
              <a:t>Love</a:t>
            </a:r>
            <a:endParaRPr lang="en-US" dirty="0"/>
          </a:p>
        </p:txBody>
      </p:sp>
      <p:pic>
        <p:nvPicPr>
          <p:cNvPr id="6146" name="Picture 2" descr="http://www.medieval-life-and-times.info/images/medieval-courtly-lo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7800"/>
            <a:ext cx="4236415" cy="284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73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91000" cy="4525963"/>
          </a:xfrm>
        </p:spPr>
        <p:txBody>
          <a:bodyPr>
            <a:normAutofit fontScale="70000" lnSpcReduction="20000"/>
          </a:bodyPr>
          <a:lstStyle/>
          <a:p>
            <a:pPr marL="109728" lvl="0" indent="0">
              <a:buNone/>
            </a:pPr>
            <a:r>
              <a:rPr lang="en-US" i="1" dirty="0" smtClean="0"/>
              <a:t>Which </a:t>
            </a:r>
            <a:r>
              <a:rPr lang="en-US" i="1" dirty="0"/>
              <a:t>do you agree/disagree with?</a:t>
            </a:r>
            <a:endParaRPr lang="en-US" dirty="0"/>
          </a:p>
          <a:p>
            <a:pPr lvl="0"/>
            <a:r>
              <a:rPr lang="en-US" dirty="0"/>
              <a:t>Jealously increases the feeling of love.</a:t>
            </a:r>
          </a:p>
          <a:p>
            <a:pPr lvl="0"/>
            <a:r>
              <a:rPr lang="en-US" dirty="0"/>
              <a:t>A double love cannot exist.</a:t>
            </a:r>
          </a:p>
          <a:p>
            <a:pPr lvl="0"/>
            <a:r>
              <a:rPr lang="en-US" dirty="0"/>
              <a:t>Love is always increasing or decreasing.</a:t>
            </a:r>
          </a:p>
          <a:p>
            <a:pPr lvl="0"/>
            <a:r>
              <a:rPr lang="en-US" dirty="0"/>
              <a:t>Boys do not love until they reach the age of maturity.</a:t>
            </a:r>
          </a:p>
          <a:p>
            <a:pPr lvl="0"/>
            <a:r>
              <a:rPr lang="en-US" dirty="0"/>
              <a:t>When one lover dies, the widow must stay single for two years.</a:t>
            </a:r>
          </a:p>
          <a:p>
            <a:pPr lvl="0"/>
            <a:r>
              <a:rPr lang="en-US" dirty="0"/>
              <a:t>When love is made public, it fails to last.</a:t>
            </a:r>
          </a:p>
          <a:p>
            <a:pPr lvl="0"/>
            <a:r>
              <a:rPr lang="en-US" dirty="0"/>
              <a:t>A love that is difficult to get is more valuable to the lover.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Rules of Courtly </a:t>
            </a:r>
            <a:r>
              <a:rPr lang="en-US" i="1" dirty="0" smtClean="0"/>
              <a:t>Love</a:t>
            </a:r>
            <a:endParaRPr lang="en-US" dirty="0"/>
          </a:p>
        </p:txBody>
      </p:sp>
      <p:pic>
        <p:nvPicPr>
          <p:cNvPr id="7170" name="Picture 2" descr="http://3.bp.blogspot.com/_US94PyTWDmI/TH3up-scmiI/AAAAAAAAAXo/WXwLA6dn89o/s1600/courtly-love-draw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4027170" cy="281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38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Rules of Courtly Love (Cont.)</a:t>
            </a:r>
            <a:endParaRPr lang="en-US" dirty="0"/>
          </a:p>
        </p:txBody>
      </p:sp>
      <p:sp>
        <p:nvSpPr>
          <p:cNvPr id="4" name="Content Placeholder 1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4267200" cy="4525963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Every lover regularly turns pale in the presence of his beloved.</a:t>
            </a:r>
          </a:p>
          <a:p>
            <a:r>
              <a:rPr lang="en-US" dirty="0" smtClean="0"/>
              <a:t>Nothing forbids one woman being loved by two men or one man by two women.</a:t>
            </a:r>
          </a:p>
          <a:p>
            <a:r>
              <a:rPr lang="en-US" dirty="0" smtClean="0"/>
              <a:t>Love will make a lover to anything for his beloved.</a:t>
            </a:r>
          </a:p>
          <a:p>
            <a:r>
              <a:rPr lang="en-US" dirty="0" smtClean="0"/>
              <a:t>A new love makes a lover forget about an old love.</a:t>
            </a:r>
          </a:p>
          <a:p>
            <a:r>
              <a:rPr lang="en-US" dirty="0" smtClean="0"/>
              <a:t>He who is in love eats and sleeps very little.</a:t>
            </a:r>
          </a:p>
          <a:p>
            <a:r>
              <a:rPr lang="en-US" dirty="0" smtClean="0"/>
              <a:t>One in love is very suspicious and protective of his love.</a:t>
            </a:r>
          </a:p>
          <a:p>
            <a:r>
              <a:rPr lang="en-US" dirty="0" smtClean="0"/>
              <a:t>A true lover is constantly thinking about his beloved.</a:t>
            </a:r>
          </a:p>
          <a:p>
            <a:r>
              <a:rPr lang="en-US" dirty="0" smtClean="0"/>
              <a:t>Once love is gone, it never returns.</a:t>
            </a:r>
          </a:p>
          <a:p>
            <a:endParaRPr lang="en-US" dirty="0"/>
          </a:p>
        </p:txBody>
      </p:sp>
      <p:pic>
        <p:nvPicPr>
          <p:cNvPr id="8194" name="Picture 2" descr="http://www.botticellisvision.com/st%20francis%20web%20site/Knight_and_Maiden_in_the_Woo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19200"/>
            <a:ext cx="3733800" cy="50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03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442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Arthurian Legends</vt:lpstr>
      <vt:lpstr>The Chivalric Code</vt:lpstr>
      <vt:lpstr>The Chivalric Code</vt:lpstr>
      <vt:lpstr>The Rules of Knighthood</vt:lpstr>
      <vt:lpstr>The Life of a Knight</vt:lpstr>
      <vt:lpstr>Courtly Love</vt:lpstr>
      <vt:lpstr>Courtly Love</vt:lpstr>
      <vt:lpstr>The Rules of Courtly Love</vt:lpstr>
      <vt:lpstr>The Rules of Courtly Love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4</cp:revision>
  <dcterms:created xsi:type="dcterms:W3CDTF">2010-10-03T23:12:46Z</dcterms:created>
  <dcterms:modified xsi:type="dcterms:W3CDTF">2010-10-03T23:35:21Z</dcterms:modified>
</cp:coreProperties>
</file>